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6"/>
  </p:notesMasterIdLst>
  <p:sldIdLst>
    <p:sldId id="256" r:id="rId2"/>
    <p:sldId id="349" r:id="rId3"/>
    <p:sldId id="372" r:id="rId4"/>
    <p:sldId id="373" r:id="rId5"/>
    <p:sldId id="374" r:id="rId6"/>
    <p:sldId id="357" r:id="rId7"/>
    <p:sldId id="358" r:id="rId8"/>
    <p:sldId id="359" r:id="rId9"/>
    <p:sldId id="360" r:id="rId10"/>
    <p:sldId id="371" r:id="rId11"/>
    <p:sldId id="361" r:id="rId12"/>
    <p:sldId id="362" r:id="rId13"/>
    <p:sldId id="363" r:id="rId14"/>
    <p:sldId id="364" r:id="rId15"/>
    <p:sldId id="365" r:id="rId16"/>
    <p:sldId id="366" r:id="rId17"/>
    <p:sldId id="367" r:id="rId18"/>
    <p:sldId id="368" r:id="rId19"/>
    <p:sldId id="369" r:id="rId20"/>
    <p:sldId id="370" r:id="rId21"/>
    <p:sldId id="375" r:id="rId22"/>
    <p:sldId id="376" r:id="rId23"/>
    <p:sldId id="377" r:id="rId24"/>
    <p:sldId id="348"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FFCC"/>
    <a:srgbClr val="003399"/>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99" autoAdjust="0"/>
    <p:restoredTop sz="83310"/>
  </p:normalViewPr>
  <p:slideViewPr>
    <p:cSldViewPr showGuides="1">
      <p:cViewPr varScale="1">
        <p:scale>
          <a:sx n="100" d="100"/>
          <a:sy n="100" d="100"/>
        </p:scale>
        <p:origin x="584" y="168"/>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tags" Target="tags/tag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786890B-56FF-43FE-B4C1-A600A439E4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022CE6-1542-4176-8D3B-CBFB7DA0F129}" type="slidenum">
              <a:rPr lang="en-US" altLang="en-US"/>
              <a:pPr>
                <a:spcBef>
                  <a:spcPct val="0"/>
                </a:spcBef>
              </a:pPr>
              <a:t>1</a:t>
            </a:fld>
            <a:endParaRPr lang="en-US" altLang="en-US"/>
          </a:p>
        </p:txBody>
      </p:sp>
      <p:sp>
        <p:nvSpPr>
          <p:cNvPr id="4099" name="Rectangle 2"/>
          <p:cNvSpPr>
            <a:spLocks noGrp="1" noRot="1" noChangeAspect="1" noChangeArrowheads="1" noTextEdit="1"/>
          </p:cNvSpPr>
          <p:nvPr>
            <p:ph type="sldImg"/>
          </p:nvPr>
        </p:nvSpPr>
        <p:spPr>
          <a:xfrm>
            <a:off x="381000" y="685800"/>
            <a:ext cx="6096000" cy="3429000"/>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86890B-56FF-43FE-B4C1-A600A439E419}" type="slidenum">
              <a:rPr lang="en-US" smtClean="0"/>
              <a:pPr>
                <a:defRPr/>
              </a:pPr>
              <a:t>11</a:t>
            </a:fld>
            <a:endParaRPr lang="en-US"/>
          </a:p>
        </p:txBody>
      </p:sp>
    </p:spTree>
    <p:extLst>
      <p:ext uri="{BB962C8B-B14F-4D97-AF65-F5344CB8AC3E}">
        <p14:creationId xmlns:p14="http://schemas.microsoft.com/office/powerpoint/2010/main" val="106369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86890B-56FF-43FE-B4C1-A600A439E419}" type="slidenum">
              <a:rPr lang="en-US" smtClean="0"/>
              <a:pPr>
                <a:defRPr/>
              </a:pPr>
              <a:t>12</a:t>
            </a:fld>
            <a:endParaRPr lang="en-US"/>
          </a:p>
        </p:txBody>
      </p:sp>
    </p:spTree>
    <p:extLst>
      <p:ext uri="{BB962C8B-B14F-4D97-AF65-F5344CB8AC3E}">
        <p14:creationId xmlns:p14="http://schemas.microsoft.com/office/powerpoint/2010/main" val="1165338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86890B-56FF-43FE-B4C1-A600A439E419}" type="slidenum">
              <a:rPr lang="en-US" smtClean="0"/>
              <a:pPr>
                <a:defRPr/>
              </a:pPr>
              <a:t>13</a:t>
            </a:fld>
            <a:endParaRPr lang="en-US"/>
          </a:p>
        </p:txBody>
      </p:sp>
    </p:spTree>
    <p:extLst>
      <p:ext uri="{BB962C8B-B14F-4D97-AF65-F5344CB8AC3E}">
        <p14:creationId xmlns:p14="http://schemas.microsoft.com/office/powerpoint/2010/main" val="1875914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sz="900" dirty="0">
              <a:latin typeface="Calibri" charset="0"/>
              <a:ea typeface="ＭＳ Ｐゴシック" charset="0"/>
              <a:cs typeface="ＭＳ Ｐゴシック" charset="0"/>
            </a:endParaRPr>
          </a:p>
          <a:p>
            <a:pPr eaLnBrk="1" hangingPunct="1">
              <a:lnSpc>
                <a:spcPct val="80000"/>
              </a:lnSpc>
            </a:pPr>
            <a:r>
              <a:rPr lang="en-US" sz="900" b="1" dirty="0" err="1">
                <a:latin typeface="Calibri" charset="0"/>
                <a:ea typeface="ＭＳ Ｐゴシック" charset="0"/>
                <a:cs typeface="ＭＳ Ｐゴシック" charset="0"/>
              </a:rPr>
              <a:t>Orthopathy</a:t>
            </a:r>
            <a:r>
              <a:rPr lang="en-US" sz="900" b="1" dirty="0">
                <a:latin typeface="Calibri" charset="0"/>
                <a:ea typeface="ＭＳ Ｐゴシック" charset="0"/>
                <a:cs typeface="ＭＳ Ｐゴシック" charset="0"/>
              </a:rPr>
              <a:t> – Feelings</a:t>
            </a:r>
          </a:p>
          <a:p>
            <a:pPr>
              <a:lnSpc>
                <a:spcPct val="80000"/>
              </a:lnSpc>
            </a:pPr>
            <a:r>
              <a:rPr lang="en-US" sz="900" dirty="0">
                <a:latin typeface="Calibri" charset="0"/>
                <a:ea typeface="ＭＳ Ｐゴシック" charset="0"/>
                <a:cs typeface="ＭＳ Ｐゴシック" charset="0"/>
              </a:rPr>
              <a:t>2 Cor 9:6 Remember this: Whoever sows sparingly will also reap sparingly, and whoever sows generously will also reap generously. </a:t>
            </a:r>
            <a:r>
              <a:rPr lang="en-US" sz="900" baseline="30000" dirty="0">
                <a:latin typeface="Calibri" charset="0"/>
                <a:ea typeface="ＭＳ Ｐゴシック" charset="0"/>
                <a:cs typeface="ＭＳ Ｐゴシック" charset="0"/>
              </a:rPr>
              <a:t>7 </a:t>
            </a:r>
            <a:r>
              <a:rPr lang="en-US" sz="900" dirty="0">
                <a:latin typeface="Calibri" charset="0"/>
                <a:ea typeface="ＭＳ Ｐゴシック" charset="0"/>
                <a:cs typeface="ＭＳ Ｐゴシック" charset="0"/>
              </a:rPr>
              <a:t>Each man should give what he has decided in his heart to give, not reluctantly or under compulsion, for </a:t>
            </a:r>
            <a:r>
              <a:rPr lang="en-US" sz="900" b="1" dirty="0">
                <a:latin typeface="Calibri" charset="0"/>
                <a:ea typeface="ＭＳ Ｐゴシック" charset="0"/>
                <a:cs typeface="ＭＳ Ｐゴシック" charset="0"/>
              </a:rPr>
              <a:t>God loves a cheerful give</a:t>
            </a:r>
            <a:r>
              <a:rPr lang="en-US" sz="900" dirty="0">
                <a:latin typeface="Calibri" charset="0"/>
                <a:ea typeface="ＭＳ Ｐゴシック" charset="0"/>
                <a:cs typeface="ＭＳ Ｐゴシック" charset="0"/>
              </a:rPr>
              <a:t>r. </a:t>
            </a:r>
            <a:r>
              <a:rPr lang="en-US" sz="900" baseline="30000" dirty="0">
                <a:latin typeface="Calibri" charset="0"/>
                <a:ea typeface="ＭＳ Ｐゴシック" charset="0"/>
                <a:cs typeface="ＭＳ Ｐゴシック" charset="0"/>
              </a:rPr>
              <a:t>8 </a:t>
            </a:r>
            <a:r>
              <a:rPr lang="en-US" sz="900" dirty="0">
                <a:latin typeface="Calibri" charset="0"/>
                <a:ea typeface="ＭＳ Ｐゴシック" charset="0"/>
                <a:cs typeface="ＭＳ Ｐゴシック" charset="0"/>
              </a:rPr>
              <a:t>And God is able to make all grace abound to you, so that in all things at all times, having all that you need, you will abound in every good work.</a:t>
            </a:r>
          </a:p>
          <a:p>
            <a:pPr>
              <a:lnSpc>
                <a:spcPct val="80000"/>
              </a:lnSpc>
            </a:pPr>
            <a:r>
              <a:rPr lang="en-US" sz="900" dirty="0">
                <a:latin typeface="Calibri" charset="0"/>
                <a:ea typeface="ＭＳ Ｐゴシック" charset="0"/>
                <a:cs typeface="ＭＳ Ｐゴシック" charset="0"/>
              </a:rPr>
              <a:t>Jas 1:2  </a:t>
            </a:r>
            <a:r>
              <a:rPr lang="en-US" sz="900" b="1" dirty="0">
                <a:latin typeface="Calibri" charset="0"/>
                <a:ea typeface="ＭＳ Ｐゴシック" charset="0"/>
                <a:cs typeface="ＭＳ Ｐゴシック" charset="0"/>
              </a:rPr>
              <a:t>Consider it pure joy, my brothers</a:t>
            </a:r>
            <a:r>
              <a:rPr lang="en-US" sz="900" dirty="0">
                <a:latin typeface="Calibri" charset="0"/>
                <a:ea typeface="ＭＳ Ｐゴシック" charset="0"/>
                <a:cs typeface="ＭＳ Ｐゴシック" charset="0"/>
              </a:rPr>
              <a:t>, whenever you face trials of many kinds, </a:t>
            </a:r>
            <a:r>
              <a:rPr lang="en-US" sz="900" baseline="30000" dirty="0">
                <a:latin typeface="Calibri" charset="0"/>
                <a:ea typeface="ＭＳ Ｐゴシック" charset="0"/>
                <a:cs typeface="ＭＳ Ｐゴシック" charset="0"/>
              </a:rPr>
              <a:t>3 </a:t>
            </a:r>
            <a:r>
              <a:rPr lang="en-US" sz="900" dirty="0">
                <a:latin typeface="Calibri" charset="0"/>
                <a:ea typeface="ＭＳ Ｐゴシック" charset="0"/>
                <a:cs typeface="ＭＳ Ｐゴシック" charset="0"/>
              </a:rPr>
              <a:t>because you know that the testing of your faith develops perseverance. </a:t>
            </a:r>
            <a:r>
              <a:rPr lang="en-US" sz="900" baseline="30000" dirty="0">
                <a:latin typeface="Calibri" charset="0"/>
                <a:ea typeface="ＭＳ Ｐゴシック" charset="0"/>
                <a:cs typeface="ＭＳ Ｐゴシック" charset="0"/>
              </a:rPr>
              <a:t>4 </a:t>
            </a:r>
            <a:r>
              <a:rPr lang="en-US" sz="900" dirty="0">
                <a:latin typeface="Calibri" charset="0"/>
                <a:ea typeface="ＭＳ Ｐゴシック" charset="0"/>
                <a:cs typeface="ＭＳ Ｐゴシック" charset="0"/>
              </a:rPr>
              <a:t>Perseverance must finish its work so that you may be mature and complete, not lacking anything.</a:t>
            </a:r>
          </a:p>
          <a:p>
            <a:pPr eaLnBrk="1" hangingPunct="1">
              <a:lnSpc>
                <a:spcPct val="80000"/>
              </a:lnSpc>
            </a:pPr>
            <a:endParaRPr lang="en-US" sz="900" dirty="0">
              <a:latin typeface="Calibri" charset="0"/>
              <a:ea typeface="ＭＳ Ｐゴシック" charset="0"/>
              <a:cs typeface="ＭＳ Ｐゴシック" charset="0"/>
            </a:endParaRPr>
          </a:p>
          <a:p>
            <a:pPr eaLnBrk="1" hangingPunct="1">
              <a:lnSpc>
                <a:spcPct val="80000"/>
              </a:lnSpc>
            </a:pPr>
            <a:r>
              <a:rPr lang="en-US" sz="900" b="1" dirty="0">
                <a:latin typeface="Calibri" charset="0"/>
                <a:ea typeface="ＭＳ Ｐゴシック" charset="0"/>
                <a:cs typeface="ＭＳ Ｐゴシック" charset="0"/>
              </a:rPr>
              <a:t>Orthopraxy - Actions</a:t>
            </a:r>
          </a:p>
          <a:p>
            <a:pPr eaLnBrk="1" hangingPunct="1">
              <a:lnSpc>
                <a:spcPct val="80000"/>
              </a:lnSpc>
            </a:pPr>
            <a:r>
              <a:rPr lang="en-US" sz="900" dirty="0">
                <a:latin typeface="Calibri" charset="0"/>
                <a:ea typeface="ＭＳ Ｐゴシック" charset="0"/>
                <a:cs typeface="ＭＳ Ｐゴシック" charset="0"/>
              </a:rPr>
              <a:t>James 2:19</a:t>
            </a:r>
          </a:p>
          <a:p>
            <a:pPr eaLnBrk="1" hangingPunct="1">
              <a:lnSpc>
                <a:spcPct val="80000"/>
              </a:lnSpc>
            </a:pPr>
            <a:r>
              <a:rPr lang="en-US" sz="900" baseline="30000" dirty="0">
                <a:latin typeface="Calibri" charset="0"/>
                <a:ea typeface="ＭＳ Ｐゴシック" charset="0"/>
                <a:cs typeface="ＭＳ Ｐゴシック" charset="0"/>
              </a:rPr>
              <a:t>19 </a:t>
            </a:r>
            <a:r>
              <a:rPr lang="en-US" sz="900" dirty="0">
                <a:latin typeface="Calibri" charset="0"/>
                <a:ea typeface="ＭＳ Ｐゴシック" charset="0"/>
                <a:cs typeface="ＭＳ Ｐゴシック" charset="0"/>
              </a:rPr>
              <a:t>You believe that there is one God. Good! Even the demons believe that—and shudder. </a:t>
            </a:r>
          </a:p>
          <a:p>
            <a:pPr eaLnBrk="1" hangingPunct="1">
              <a:lnSpc>
                <a:spcPct val="80000"/>
              </a:lnSpc>
            </a:pPr>
            <a:endParaRPr lang="en-US" sz="900" dirty="0">
              <a:latin typeface="Calibri" charset="0"/>
              <a:ea typeface="ＭＳ Ｐゴシック" charset="0"/>
              <a:cs typeface="ＭＳ Ｐゴシック" charset="0"/>
            </a:endParaRPr>
          </a:p>
          <a:p>
            <a:pPr eaLnBrk="1" hangingPunct="1">
              <a:lnSpc>
                <a:spcPct val="80000"/>
              </a:lnSpc>
            </a:pPr>
            <a:r>
              <a:rPr lang="en-US" sz="900" dirty="0">
                <a:latin typeface="Calibri" charset="0"/>
                <a:ea typeface="ＭＳ Ｐゴシック" charset="0"/>
                <a:cs typeface="ＭＳ Ｐゴシック" charset="0"/>
              </a:rPr>
              <a:t>2 Corinthians 5:11-15</a:t>
            </a:r>
          </a:p>
          <a:p>
            <a:pPr eaLnBrk="1" hangingPunct="1">
              <a:lnSpc>
                <a:spcPct val="80000"/>
              </a:lnSpc>
            </a:pPr>
            <a:r>
              <a:rPr lang="en-US" sz="900" baseline="30000" dirty="0">
                <a:latin typeface="Calibri" charset="0"/>
                <a:ea typeface="ＭＳ Ｐゴシック" charset="0"/>
                <a:cs typeface="ＭＳ Ｐゴシック" charset="0"/>
              </a:rPr>
              <a:t>11 </a:t>
            </a:r>
            <a:r>
              <a:rPr lang="en-US" sz="900" b="1" dirty="0">
                <a:latin typeface="Calibri" charset="0"/>
                <a:ea typeface="ＭＳ Ｐゴシック" charset="0"/>
                <a:cs typeface="ＭＳ Ｐゴシック" charset="0"/>
              </a:rPr>
              <a:t>Since, then, we know what it is to fear the Lord, we try to persuade men. </a:t>
            </a:r>
            <a:r>
              <a:rPr lang="en-US" sz="900" dirty="0">
                <a:latin typeface="Calibri" charset="0"/>
                <a:ea typeface="ＭＳ Ｐゴシック" charset="0"/>
                <a:cs typeface="ＭＳ Ｐゴシック" charset="0"/>
              </a:rPr>
              <a:t>What we are is plain to God, and I hope it is also plain to your conscience. </a:t>
            </a:r>
            <a:r>
              <a:rPr lang="en-US" sz="900" baseline="30000" dirty="0">
                <a:latin typeface="Calibri" charset="0"/>
                <a:ea typeface="ＭＳ Ｐゴシック" charset="0"/>
                <a:cs typeface="ＭＳ Ｐゴシック" charset="0"/>
              </a:rPr>
              <a:t>12 </a:t>
            </a:r>
            <a:r>
              <a:rPr lang="en-US" sz="900" dirty="0">
                <a:latin typeface="Calibri" charset="0"/>
                <a:ea typeface="ＭＳ Ｐゴシック" charset="0"/>
                <a:cs typeface="ＭＳ Ｐゴシック" charset="0"/>
              </a:rPr>
              <a:t>We are not trying to commend ourselves to you again, but are giving you an opportunity to take pride in us, so that you can answer those who take pride in what is seen rather than in what is in the heart. </a:t>
            </a:r>
            <a:r>
              <a:rPr lang="en-US" sz="900" baseline="30000" dirty="0">
                <a:latin typeface="Calibri" charset="0"/>
                <a:ea typeface="ＭＳ Ｐゴシック" charset="0"/>
                <a:cs typeface="ＭＳ Ｐゴシック" charset="0"/>
              </a:rPr>
              <a:t>13 </a:t>
            </a:r>
            <a:r>
              <a:rPr lang="en-US" sz="900" dirty="0">
                <a:latin typeface="Calibri" charset="0"/>
                <a:ea typeface="ＭＳ Ｐゴシック" charset="0"/>
                <a:cs typeface="ＭＳ Ｐゴシック" charset="0"/>
              </a:rPr>
              <a:t>If we are out of our mind, it is for the sake of God; if we are in our right mind, it is for you. </a:t>
            </a:r>
            <a:r>
              <a:rPr lang="en-US" sz="900" baseline="30000" dirty="0">
                <a:latin typeface="Calibri" charset="0"/>
                <a:ea typeface="ＭＳ Ｐゴシック" charset="0"/>
                <a:cs typeface="ＭＳ Ｐゴシック" charset="0"/>
              </a:rPr>
              <a:t>14 </a:t>
            </a:r>
            <a:r>
              <a:rPr lang="en-US" sz="900" b="1" dirty="0">
                <a:latin typeface="Calibri" charset="0"/>
                <a:ea typeface="ＭＳ Ｐゴシック" charset="0"/>
                <a:cs typeface="ＭＳ Ｐゴシック" charset="0"/>
              </a:rPr>
              <a:t>For Christ</a:t>
            </a:r>
            <a:r>
              <a:rPr lang="ja-JP" altLang="en-US" sz="900" b="1" dirty="0">
                <a:latin typeface="Calibri" charset="0"/>
                <a:ea typeface="ＭＳ Ｐゴシック" charset="0"/>
                <a:cs typeface="ＭＳ Ｐゴシック" charset="0"/>
              </a:rPr>
              <a:t>’</a:t>
            </a:r>
            <a:r>
              <a:rPr lang="en-US" altLang="ja-JP" sz="900" b="1" dirty="0">
                <a:latin typeface="Calibri" charset="0"/>
                <a:ea typeface="ＭＳ Ｐゴシック" charset="0"/>
                <a:cs typeface="ＭＳ Ｐゴシック" charset="0"/>
              </a:rPr>
              <a:t>s love compels us, because we are convinced that one died for all, and therefore all died. </a:t>
            </a:r>
            <a:r>
              <a:rPr lang="en-US" altLang="ja-JP" sz="900" baseline="30000" dirty="0">
                <a:latin typeface="Calibri" charset="0"/>
                <a:ea typeface="ＭＳ Ｐゴシック" charset="0"/>
                <a:cs typeface="ＭＳ Ｐゴシック" charset="0"/>
              </a:rPr>
              <a:t>15 </a:t>
            </a:r>
            <a:r>
              <a:rPr lang="en-US" altLang="ja-JP" sz="900" dirty="0">
                <a:latin typeface="Calibri" charset="0"/>
                <a:ea typeface="ＭＳ Ｐゴシック" charset="0"/>
                <a:cs typeface="ＭＳ Ｐゴシック" charset="0"/>
              </a:rPr>
              <a:t>And he died for all, that those who live should no longer live for themselves but for him who died for them and was raised again. </a:t>
            </a:r>
          </a:p>
          <a:p>
            <a:pPr eaLnBrk="1" hangingPunct="1">
              <a:lnSpc>
                <a:spcPct val="80000"/>
              </a:lnSpc>
            </a:pPr>
            <a:endParaRPr lang="en-US" sz="900" dirty="0">
              <a:latin typeface="Calibri" charset="0"/>
              <a:ea typeface="ＭＳ Ｐゴシック" charset="0"/>
              <a:cs typeface="ＭＳ Ｐゴシック" charset="0"/>
            </a:endParaRPr>
          </a:p>
          <a:p>
            <a:pPr eaLnBrk="1" hangingPunct="1">
              <a:lnSpc>
                <a:spcPct val="80000"/>
              </a:lnSpc>
            </a:pPr>
            <a:r>
              <a:rPr lang="en-US" sz="900" dirty="0">
                <a:latin typeface="Calibri" charset="0"/>
                <a:ea typeface="ＭＳ Ｐゴシック" charset="0"/>
                <a:cs typeface="ＭＳ Ｐゴシック" charset="0"/>
              </a:rPr>
              <a:t>Philippians 2:5-8</a:t>
            </a:r>
          </a:p>
          <a:p>
            <a:pPr eaLnBrk="1" hangingPunct="1">
              <a:lnSpc>
                <a:spcPct val="80000"/>
              </a:lnSpc>
            </a:pPr>
            <a:r>
              <a:rPr lang="en-US" sz="900" baseline="30000" dirty="0">
                <a:latin typeface="Calibri" charset="0"/>
                <a:ea typeface="ＭＳ Ｐゴシック" charset="0"/>
                <a:cs typeface="ＭＳ Ｐゴシック" charset="0"/>
              </a:rPr>
              <a:t>5 </a:t>
            </a:r>
            <a:r>
              <a:rPr lang="en-US" sz="900" b="1" dirty="0">
                <a:latin typeface="Calibri" charset="0"/>
                <a:ea typeface="ＭＳ Ｐゴシック" charset="0"/>
                <a:cs typeface="ＭＳ Ｐゴシック" charset="0"/>
              </a:rPr>
              <a:t>Your attitude should be the same as that of Christ Jesus</a:t>
            </a:r>
            <a:r>
              <a:rPr lang="en-US" sz="900" dirty="0">
                <a:latin typeface="Calibri" charset="0"/>
                <a:ea typeface="ＭＳ Ｐゴシック" charset="0"/>
                <a:cs typeface="ＭＳ Ｐゴシック" charset="0"/>
              </a:rPr>
              <a:t>: (Let this mind be in you which was also in Christ Jesus)</a:t>
            </a:r>
          </a:p>
          <a:p>
            <a:pPr eaLnBrk="1" hangingPunct="1">
              <a:lnSpc>
                <a:spcPct val="80000"/>
              </a:lnSpc>
            </a:pPr>
            <a:r>
              <a:rPr lang="en-US" sz="900" baseline="30000" dirty="0">
                <a:latin typeface="Calibri" charset="0"/>
                <a:ea typeface="ＭＳ Ｐゴシック" charset="0"/>
                <a:cs typeface="ＭＳ Ｐゴシック" charset="0"/>
              </a:rPr>
              <a:t>6</a:t>
            </a:r>
            <a:r>
              <a:rPr lang="en-US" sz="900" dirty="0">
                <a:latin typeface="Calibri" charset="0"/>
                <a:ea typeface="ＭＳ Ｐゴシック" charset="0"/>
                <a:cs typeface="ＭＳ Ｐゴシック" charset="0"/>
              </a:rPr>
              <a:t>  Who, being in very nature God, did not consider equality with God something to be grasped, </a:t>
            </a:r>
            <a:r>
              <a:rPr lang="en-US" sz="900" baseline="30000" dirty="0">
                <a:latin typeface="Calibri" charset="0"/>
                <a:ea typeface="ＭＳ Ｐゴシック" charset="0"/>
                <a:cs typeface="ＭＳ Ｐゴシック" charset="0"/>
              </a:rPr>
              <a:t>7</a:t>
            </a:r>
            <a:r>
              <a:rPr lang="en-US" sz="900" dirty="0">
                <a:latin typeface="Calibri" charset="0"/>
                <a:ea typeface="ＭＳ Ｐゴシック" charset="0"/>
                <a:cs typeface="ＭＳ Ｐゴシック" charset="0"/>
              </a:rPr>
              <a:t>  but made himself nothing, taking the very nature of a servant, being made in human likeness. </a:t>
            </a:r>
            <a:r>
              <a:rPr lang="en-US" sz="900" baseline="30000" dirty="0">
                <a:latin typeface="Calibri" charset="0"/>
                <a:ea typeface="ＭＳ Ｐゴシック" charset="0"/>
                <a:cs typeface="ＭＳ Ｐゴシック" charset="0"/>
              </a:rPr>
              <a:t>8</a:t>
            </a:r>
            <a:r>
              <a:rPr lang="en-US" sz="900" dirty="0">
                <a:latin typeface="Calibri" charset="0"/>
                <a:ea typeface="ＭＳ Ｐゴシック" charset="0"/>
                <a:cs typeface="ＭＳ Ｐゴシック" charset="0"/>
              </a:rPr>
              <a:t>  And being found in appearance as a man, he humbled himself and became obedient to death— even death on a cross! </a:t>
            </a:r>
          </a:p>
          <a:p>
            <a:pPr eaLnBrk="1" hangingPunct="1">
              <a:lnSpc>
                <a:spcPct val="80000"/>
              </a:lnSpc>
              <a:spcBef>
                <a:spcPct val="0"/>
              </a:spcBef>
            </a:pPr>
            <a:endParaRPr lang="en-US" sz="900" i="1" dirty="0">
              <a:latin typeface="Calibri" charset="0"/>
              <a:ea typeface="ＭＳ Ｐゴシック" charset="0"/>
              <a:cs typeface="ＭＳ Ｐゴシック" charset="0"/>
            </a:endParaRPr>
          </a:p>
        </p:txBody>
      </p:sp>
      <p:sp>
        <p:nvSpPr>
          <p:cNvPr id="184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8877A2-7114-8341-ABC6-3E76A34C6342}" type="slidenum">
              <a:rPr lang="en-US" sz="1200">
                <a:latin typeface="Calibri" charset="0"/>
              </a:rPr>
              <a:pPr eaLnBrk="1" hangingPunct="1"/>
              <a:t>14</a:t>
            </a:fld>
            <a:endParaRPr lang="en-US" sz="1200">
              <a:latin typeface="Calibri" charset="0"/>
            </a:endParaRPr>
          </a:p>
        </p:txBody>
      </p:sp>
    </p:spTree>
    <p:extLst>
      <p:ext uri="{BB962C8B-B14F-4D97-AF65-F5344CB8AC3E}">
        <p14:creationId xmlns:p14="http://schemas.microsoft.com/office/powerpoint/2010/main" val="3674979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3100" i="1">
              <a:ea typeface="ＭＳ Ｐゴシック" panose="020B0600070205080204" pitchFamily="34"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2538858" indent="-975362">
              <a:spcBef>
                <a:spcPct val="30000"/>
              </a:spcBef>
              <a:defRPr sz="1200">
                <a:solidFill>
                  <a:schemeClr val="tx1"/>
                </a:solidFill>
                <a:latin typeface="Calibri" panose="020F0502020204030204" pitchFamily="34" charset="0"/>
              </a:defRPr>
            </a:lvl2pPr>
            <a:lvl3pPr marL="3906309" indent="-780938">
              <a:spcBef>
                <a:spcPct val="30000"/>
              </a:spcBef>
              <a:defRPr sz="1200">
                <a:solidFill>
                  <a:schemeClr val="tx1"/>
                </a:solidFill>
                <a:latin typeface="Calibri" panose="020F0502020204030204" pitchFamily="34" charset="0"/>
              </a:defRPr>
            </a:lvl3pPr>
            <a:lvl4pPr marL="5468184" indent="-780938">
              <a:spcBef>
                <a:spcPct val="30000"/>
              </a:spcBef>
              <a:defRPr sz="1200">
                <a:solidFill>
                  <a:schemeClr val="tx1"/>
                </a:solidFill>
                <a:latin typeface="Calibri" panose="020F0502020204030204" pitchFamily="34" charset="0"/>
              </a:defRPr>
            </a:lvl4pPr>
            <a:lvl5pPr marL="7031679" indent="-780938">
              <a:spcBef>
                <a:spcPct val="30000"/>
              </a:spcBef>
              <a:defRPr sz="1200">
                <a:solidFill>
                  <a:schemeClr val="tx1"/>
                </a:solidFill>
                <a:latin typeface="Calibri" panose="020F0502020204030204" pitchFamily="34" charset="0"/>
              </a:defRPr>
            </a:lvl5pPr>
            <a:lvl6pPr marL="7498297" indent="-780938" eaLnBrk="0" fontAlgn="base" hangingPunct="0">
              <a:spcBef>
                <a:spcPct val="30000"/>
              </a:spcBef>
              <a:spcAft>
                <a:spcPct val="0"/>
              </a:spcAft>
              <a:defRPr sz="1200">
                <a:solidFill>
                  <a:schemeClr val="tx1"/>
                </a:solidFill>
                <a:latin typeface="Calibri" panose="020F0502020204030204" pitchFamily="34" charset="0"/>
              </a:defRPr>
            </a:lvl6pPr>
            <a:lvl7pPr marL="7964915" indent="-780938" eaLnBrk="0" fontAlgn="base" hangingPunct="0">
              <a:spcBef>
                <a:spcPct val="30000"/>
              </a:spcBef>
              <a:spcAft>
                <a:spcPct val="0"/>
              </a:spcAft>
              <a:defRPr sz="1200">
                <a:solidFill>
                  <a:schemeClr val="tx1"/>
                </a:solidFill>
                <a:latin typeface="Calibri" panose="020F0502020204030204" pitchFamily="34" charset="0"/>
              </a:defRPr>
            </a:lvl7pPr>
            <a:lvl8pPr marL="8431534" indent="-780938" eaLnBrk="0" fontAlgn="base" hangingPunct="0">
              <a:spcBef>
                <a:spcPct val="30000"/>
              </a:spcBef>
              <a:spcAft>
                <a:spcPct val="0"/>
              </a:spcAft>
              <a:defRPr sz="1200">
                <a:solidFill>
                  <a:schemeClr val="tx1"/>
                </a:solidFill>
                <a:latin typeface="Calibri" panose="020F0502020204030204" pitchFamily="34" charset="0"/>
              </a:defRPr>
            </a:lvl8pPr>
            <a:lvl9pPr marL="8898152" indent="-780938"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DDF183BC-ECE4-4852-9DFA-36DA5B06DFAB}" type="slidenum">
              <a:rPr lang="en-US" altLang="en-US" sz="4100">
                <a:ea typeface="ＭＳ Ｐゴシック" panose="020B0600070205080204" pitchFamily="34" charset="-128"/>
              </a:rPr>
              <a:pPr fontAlgn="base">
                <a:spcBef>
                  <a:spcPct val="0"/>
                </a:spcBef>
                <a:spcAft>
                  <a:spcPct val="0"/>
                </a:spcAft>
              </a:pPr>
              <a:t>15</a:t>
            </a:fld>
            <a:endParaRPr lang="en-US" altLang="en-US" sz="4100">
              <a:ea typeface="ＭＳ Ｐゴシック" panose="020B0600070205080204" pitchFamily="34" charset="-128"/>
            </a:endParaRPr>
          </a:p>
        </p:txBody>
      </p:sp>
    </p:spTree>
    <p:extLst>
      <p:ext uri="{BB962C8B-B14F-4D97-AF65-F5344CB8AC3E}">
        <p14:creationId xmlns:p14="http://schemas.microsoft.com/office/powerpoint/2010/main" val="2030702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86890B-56FF-43FE-B4C1-A600A439E419}" type="slidenum">
              <a:rPr lang="en-US" smtClean="0"/>
              <a:pPr>
                <a:defRPr/>
              </a:pPr>
              <a:t>16</a:t>
            </a:fld>
            <a:endParaRPr lang="en-US"/>
          </a:p>
        </p:txBody>
      </p:sp>
    </p:spTree>
    <p:extLst>
      <p:ext uri="{BB962C8B-B14F-4D97-AF65-F5344CB8AC3E}">
        <p14:creationId xmlns:p14="http://schemas.microsoft.com/office/powerpoint/2010/main" val="1690733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86890B-56FF-43FE-B4C1-A600A439E419}" type="slidenum">
              <a:rPr lang="en-US" smtClean="0"/>
              <a:pPr>
                <a:defRPr/>
              </a:pPr>
              <a:t>17</a:t>
            </a:fld>
            <a:endParaRPr lang="en-US"/>
          </a:p>
        </p:txBody>
      </p:sp>
    </p:spTree>
    <p:extLst>
      <p:ext uri="{BB962C8B-B14F-4D97-AF65-F5344CB8AC3E}">
        <p14:creationId xmlns:p14="http://schemas.microsoft.com/office/powerpoint/2010/main" val="853319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86890B-56FF-43FE-B4C1-A600A439E419}" type="slidenum">
              <a:rPr lang="en-US" smtClean="0"/>
              <a:pPr>
                <a:defRPr/>
              </a:pPr>
              <a:t>18</a:t>
            </a:fld>
            <a:endParaRPr lang="en-US"/>
          </a:p>
        </p:txBody>
      </p:sp>
    </p:spTree>
    <p:extLst>
      <p:ext uri="{BB962C8B-B14F-4D97-AF65-F5344CB8AC3E}">
        <p14:creationId xmlns:p14="http://schemas.microsoft.com/office/powerpoint/2010/main" val="2352122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900470D9-52B3-494C-8BC7-2E0CBA23D13B}" type="slidenum">
              <a:rPr lang="en-US" altLang="en-US" smtClean="0"/>
              <a:pPr>
                <a:defRPr/>
              </a:pPr>
              <a:t>19</a:t>
            </a:fld>
            <a:endParaRPr lang="en-US" altLang="en-US"/>
          </a:p>
        </p:txBody>
      </p:sp>
    </p:spTree>
    <p:extLst>
      <p:ext uri="{BB962C8B-B14F-4D97-AF65-F5344CB8AC3E}">
        <p14:creationId xmlns:p14="http://schemas.microsoft.com/office/powerpoint/2010/main" val="3398899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ea typeface="ＭＳ Ｐゴシック" panose="020B0600070205080204" pitchFamily="34" charset="-128"/>
              </a:rPr>
              <a:t>The Picture of Leadership</a:t>
            </a:r>
          </a:p>
          <a:p>
            <a:pPr eaLnBrk="1" hangingPunct="1">
              <a:spcBef>
                <a:spcPct val="0"/>
              </a:spcBef>
            </a:pPr>
            <a:r>
              <a:rPr lang="en-US" altLang="en-US" i="1">
                <a:ea typeface="ＭＳ Ｐゴシック" panose="020B0600070205080204" pitchFamily="34" charset="-128"/>
              </a:rPr>
              <a:t>Can The Pastor Conduct?</a:t>
            </a:r>
          </a:p>
          <a:p>
            <a:pPr eaLnBrk="1" hangingPunct="1">
              <a:spcBef>
                <a:spcPct val="0"/>
              </a:spcBef>
            </a:pPr>
            <a:r>
              <a:rPr lang="en-US" altLang="en-US" i="1">
                <a:ea typeface="ＭＳ Ｐゴシック" panose="020B0600070205080204" pitchFamily="34" charset="-128"/>
              </a:rPr>
              <a:t>Every leader is there own worse enemy</a:t>
            </a:r>
          </a:p>
          <a:p>
            <a:pPr eaLnBrk="1" hangingPunct="1">
              <a:spcBef>
                <a:spcPct val="0"/>
              </a:spcBef>
            </a:pPr>
            <a:r>
              <a:rPr lang="en-US" altLang="en-US" i="1">
                <a:ea typeface="ＭＳ Ｐゴシック" panose="020B0600070205080204" pitchFamily="34" charset="-128"/>
              </a:rPr>
              <a:t>Every leader has strengths and weaknesses – use your strength, incorporate others to your weakness.</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8255" indent="-291636">
              <a:spcBef>
                <a:spcPct val="30000"/>
              </a:spcBef>
              <a:defRPr sz="1200">
                <a:solidFill>
                  <a:schemeClr val="tx1"/>
                </a:solidFill>
                <a:latin typeface="Calibri" panose="020F0502020204030204" pitchFamily="34" charset="0"/>
              </a:defRPr>
            </a:lvl2pPr>
            <a:lvl3pPr marL="1166546" indent="-233309">
              <a:spcBef>
                <a:spcPct val="30000"/>
              </a:spcBef>
              <a:defRPr sz="1200">
                <a:solidFill>
                  <a:schemeClr val="tx1"/>
                </a:solidFill>
                <a:latin typeface="Calibri" panose="020F0502020204030204" pitchFamily="34" charset="0"/>
              </a:defRPr>
            </a:lvl3pPr>
            <a:lvl4pPr marL="1633164" indent="-233309">
              <a:spcBef>
                <a:spcPct val="30000"/>
              </a:spcBef>
              <a:defRPr sz="1200">
                <a:solidFill>
                  <a:schemeClr val="tx1"/>
                </a:solidFill>
                <a:latin typeface="Calibri" panose="020F0502020204030204" pitchFamily="34" charset="0"/>
              </a:defRPr>
            </a:lvl4pPr>
            <a:lvl5pPr marL="2099782" indent="-233309">
              <a:spcBef>
                <a:spcPct val="30000"/>
              </a:spcBef>
              <a:defRPr sz="1200">
                <a:solidFill>
                  <a:schemeClr val="tx1"/>
                </a:solidFill>
                <a:latin typeface="Calibri" panose="020F0502020204030204" pitchFamily="34" charset="0"/>
              </a:defRPr>
            </a:lvl5pPr>
            <a:lvl6pPr marL="2566401" indent="-233309" eaLnBrk="0" fontAlgn="base" hangingPunct="0">
              <a:spcBef>
                <a:spcPct val="30000"/>
              </a:spcBef>
              <a:spcAft>
                <a:spcPct val="0"/>
              </a:spcAft>
              <a:defRPr sz="1200">
                <a:solidFill>
                  <a:schemeClr val="tx1"/>
                </a:solidFill>
                <a:latin typeface="Calibri" panose="020F0502020204030204" pitchFamily="34" charset="0"/>
              </a:defRPr>
            </a:lvl6pPr>
            <a:lvl7pPr marL="3033019" indent="-233309" eaLnBrk="0" fontAlgn="base" hangingPunct="0">
              <a:spcBef>
                <a:spcPct val="30000"/>
              </a:spcBef>
              <a:spcAft>
                <a:spcPct val="0"/>
              </a:spcAft>
              <a:defRPr sz="1200">
                <a:solidFill>
                  <a:schemeClr val="tx1"/>
                </a:solidFill>
                <a:latin typeface="Calibri" panose="020F0502020204030204" pitchFamily="34" charset="0"/>
              </a:defRPr>
            </a:lvl7pPr>
            <a:lvl8pPr marL="3499637" indent="-233309" eaLnBrk="0" fontAlgn="base" hangingPunct="0">
              <a:spcBef>
                <a:spcPct val="30000"/>
              </a:spcBef>
              <a:spcAft>
                <a:spcPct val="0"/>
              </a:spcAft>
              <a:defRPr sz="1200">
                <a:solidFill>
                  <a:schemeClr val="tx1"/>
                </a:solidFill>
                <a:latin typeface="Calibri" panose="020F0502020204030204" pitchFamily="34" charset="0"/>
              </a:defRPr>
            </a:lvl8pPr>
            <a:lvl9pPr marL="3966256" indent="-233309"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0FC2C0E4-ABC0-4E7E-9E34-418BD54C0395}" type="slidenum">
              <a:rPr lang="en-US" altLang="en-US" smtClean="0">
                <a:ea typeface="ＭＳ Ｐゴシック" panose="020B0600070205080204" pitchFamily="34" charset="-128"/>
              </a:rPr>
              <a:pPr fontAlgn="base">
                <a:spcBef>
                  <a:spcPct val="0"/>
                </a:spcBef>
                <a:spcAft>
                  <a:spcPct val="0"/>
                </a:spcAft>
              </a:pPr>
              <a:t>20</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75834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6890B-56FF-43FE-B4C1-A600A439E419}" type="slidenum">
              <a:rPr lang="en-US" smtClean="0"/>
              <a:pPr>
                <a:defRPr/>
              </a:pPr>
              <a:t>2</a:t>
            </a:fld>
            <a:endParaRPr lang="en-US"/>
          </a:p>
        </p:txBody>
      </p:sp>
    </p:spTree>
    <p:extLst>
      <p:ext uri="{BB962C8B-B14F-4D97-AF65-F5344CB8AC3E}">
        <p14:creationId xmlns:p14="http://schemas.microsoft.com/office/powerpoint/2010/main" val="19347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B9BCDE-B0C8-4FA0-9F4D-650A87F90E9A}" type="slidenum">
              <a:rPr lang="en-US" smtClean="0"/>
              <a:pPr fontAlgn="base">
                <a:spcBef>
                  <a:spcPct val="0"/>
                </a:spcBef>
                <a:spcAft>
                  <a:spcPct val="0"/>
                </a:spcAft>
                <a:defRPr/>
              </a:pPr>
              <a:t>3</a:t>
            </a:fld>
            <a:endParaRPr lang="en-US"/>
          </a:p>
        </p:txBody>
      </p:sp>
      <p:sp>
        <p:nvSpPr>
          <p:cNvPr id="5632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7664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B9BCDE-B0C8-4FA0-9F4D-650A87F90E9A}" type="slidenum">
              <a:rPr lang="en-US" smtClean="0"/>
              <a:pPr fontAlgn="base">
                <a:spcBef>
                  <a:spcPct val="0"/>
                </a:spcBef>
                <a:spcAft>
                  <a:spcPct val="0"/>
                </a:spcAft>
                <a:defRPr/>
              </a:pPr>
              <a:t>4</a:t>
            </a:fld>
            <a:endParaRPr lang="en-US"/>
          </a:p>
        </p:txBody>
      </p:sp>
      <p:sp>
        <p:nvSpPr>
          <p:cNvPr id="5632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7627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B9BCDE-B0C8-4FA0-9F4D-650A87F90E9A}" type="slidenum">
              <a:rPr lang="en-US" smtClean="0"/>
              <a:pPr fontAlgn="base">
                <a:spcBef>
                  <a:spcPct val="0"/>
                </a:spcBef>
                <a:spcAft>
                  <a:spcPct val="0"/>
                </a:spcAft>
                <a:defRPr/>
              </a:pPr>
              <a:t>5</a:t>
            </a:fld>
            <a:endParaRPr lang="en-US"/>
          </a:p>
        </p:txBody>
      </p:sp>
      <p:sp>
        <p:nvSpPr>
          <p:cNvPr id="5632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3556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86890B-56FF-43FE-B4C1-A600A439E419}" type="slidenum">
              <a:rPr lang="en-US" smtClean="0"/>
              <a:pPr>
                <a:defRPr/>
              </a:pPr>
              <a:t>6</a:t>
            </a:fld>
            <a:endParaRPr lang="en-US"/>
          </a:p>
        </p:txBody>
      </p:sp>
    </p:spTree>
    <p:extLst>
      <p:ext uri="{BB962C8B-B14F-4D97-AF65-F5344CB8AC3E}">
        <p14:creationId xmlns:p14="http://schemas.microsoft.com/office/powerpoint/2010/main" val="3050318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latin typeface="+mn-lt"/>
              </a:rPr>
              <a:t>1 Corinthians 3:5–15 (NIV84) </a:t>
            </a:r>
          </a:p>
          <a:p>
            <a:r>
              <a:rPr lang="en-US" baseline="30000" dirty="0">
                <a:latin typeface="+mn-lt"/>
              </a:rPr>
              <a:t>5 </a:t>
            </a:r>
            <a:r>
              <a:rPr lang="en-US" dirty="0">
                <a:latin typeface="+mn-lt"/>
              </a:rPr>
              <a:t>What, after all, is </a:t>
            </a:r>
            <a:r>
              <a:rPr lang="en-US" dirty="0" err="1">
                <a:latin typeface="+mn-lt"/>
              </a:rPr>
              <a:t>Apollos</a:t>
            </a:r>
            <a:r>
              <a:rPr lang="en-US" dirty="0">
                <a:latin typeface="+mn-lt"/>
              </a:rPr>
              <a:t>? And what is Paul? Only servants, through whom you came to believe—as the Lord has assigned to each his task. </a:t>
            </a:r>
            <a:r>
              <a:rPr lang="en-US" baseline="30000" dirty="0">
                <a:latin typeface="+mn-lt"/>
              </a:rPr>
              <a:t>6 </a:t>
            </a:r>
            <a:r>
              <a:rPr lang="en-US" dirty="0">
                <a:latin typeface="+mn-lt"/>
              </a:rPr>
              <a:t>I planted the seed, </a:t>
            </a:r>
            <a:r>
              <a:rPr lang="en-US" dirty="0" err="1">
                <a:latin typeface="+mn-lt"/>
              </a:rPr>
              <a:t>Apollos</a:t>
            </a:r>
            <a:r>
              <a:rPr lang="en-US" dirty="0">
                <a:latin typeface="+mn-lt"/>
              </a:rPr>
              <a:t> watered it, but God made it grow. </a:t>
            </a:r>
            <a:r>
              <a:rPr lang="en-US" baseline="30000" dirty="0">
                <a:latin typeface="+mn-lt"/>
              </a:rPr>
              <a:t>7 </a:t>
            </a:r>
            <a:r>
              <a:rPr lang="en-US" dirty="0">
                <a:latin typeface="+mn-lt"/>
              </a:rPr>
              <a:t>So neither he who plants nor he who waters is anything, </a:t>
            </a:r>
            <a:r>
              <a:rPr lang="en-US" sz="1400" b="1" dirty="0">
                <a:latin typeface="+mn-lt"/>
              </a:rPr>
              <a:t>but only God, who makes things grow. </a:t>
            </a:r>
            <a:r>
              <a:rPr lang="en-US" baseline="30000" dirty="0">
                <a:latin typeface="+mn-lt"/>
              </a:rPr>
              <a:t>8 </a:t>
            </a:r>
            <a:r>
              <a:rPr lang="en-US" dirty="0">
                <a:latin typeface="+mn-lt"/>
              </a:rPr>
              <a:t>The man who plants and the man who waters have one purpose, and each will be rewarded according to his own labor. </a:t>
            </a:r>
            <a:r>
              <a:rPr lang="en-US" baseline="30000" dirty="0">
                <a:latin typeface="+mn-lt"/>
              </a:rPr>
              <a:t>9 </a:t>
            </a:r>
            <a:r>
              <a:rPr lang="en-US" dirty="0">
                <a:latin typeface="+mn-lt"/>
              </a:rPr>
              <a:t>For we are God’s fellow workers; you are God’s field, God’s building. </a:t>
            </a:r>
          </a:p>
          <a:p>
            <a:r>
              <a:rPr lang="en-US" baseline="30000" dirty="0">
                <a:latin typeface="+mn-lt"/>
              </a:rPr>
              <a:t>10 </a:t>
            </a:r>
            <a:r>
              <a:rPr lang="en-US" dirty="0">
                <a:latin typeface="+mn-lt"/>
              </a:rPr>
              <a:t>By the grace God has given me, </a:t>
            </a:r>
            <a:r>
              <a:rPr lang="en-US" b="1" dirty="0">
                <a:latin typeface="+mn-lt"/>
              </a:rPr>
              <a:t>I laid a foundation as an expert builder, </a:t>
            </a:r>
            <a:r>
              <a:rPr lang="en-US" dirty="0">
                <a:latin typeface="+mn-lt"/>
              </a:rPr>
              <a:t>and someone else is building on it. But each one should be careful how he builds. </a:t>
            </a:r>
            <a:r>
              <a:rPr lang="en-US" baseline="30000" dirty="0">
                <a:latin typeface="+mn-lt"/>
              </a:rPr>
              <a:t>11 </a:t>
            </a:r>
            <a:r>
              <a:rPr lang="en-US" dirty="0">
                <a:latin typeface="+mn-lt"/>
              </a:rPr>
              <a:t>For no one can lay any foundation other than the one already laid, which is Jesus Christ. </a:t>
            </a:r>
            <a:r>
              <a:rPr lang="en-US" baseline="30000" dirty="0">
                <a:latin typeface="+mn-lt"/>
              </a:rPr>
              <a:t>12 </a:t>
            </a:r>
            <a:r>
              <a:rPr lang="en-US" dirty="0">
                <a:latin typeface="+mn-lt"/>
              </a:rPr>
              <a:t>If any man builds on this foundation using gold, silver, costly stones, wood, hay or straw, </a:t>
            </a:r>
            <a:r>
              <a:rPr lang="en-US" baseline="30000" dirty="0">
                <a:latin typeface="+mn-lt"/>
              </a:rPr>
              <a:t>13 </a:t>
            </a:r>
            <a:r>
              <a:rPr lang="en-US" dirty="0">
                <a:latin typeface="+mn-lt"/>
              </a:rPr>
              <a:t>his work will be shown for what it is, because the Day will bring it to light. It will be revealed with fire, and the fire will test the quality of each man’s work. </a:t>
            </a:r>
            <a:r>
              <a:rPr lang="en-US" baseline="30000" dirty="0">
                <a:latin typeface="+mn-lt"/>
              </a:rPr>
              <a:t>14 </a:t>
            </a:r>
            <a:r>
              <a:rPr lang="en-US" dirty="0">
                <a:latin typeface="+mn-lt"/>
              </a:rPr>
              <a:t>If what he has built survives, he will receive his reward. </a:t>
            </a:r>
            <a:r>
              <a:rPr lang="en-US" baseline="30000" dirty="0">
                <a:latin typeface="+mn-lt"/>
              </a:rPr>
              <a:t>15 </a:t>
            </a:r>
            <a:r>
              <a:rPr lang="en-US" dirty="0">
                <a:latin typeface="+mn-lt"/>
              </a:rPr>
              <a:t>If it is burned up, he will suffer loss; he himself will be saved, but only as one escaping through the flames. </a:t>
            </a:r>
          </a:p>
          <a:p>
            <a:endParaRPr lang="en-US" dirty="0"/>
          </a:p>
        </p:txBody>
      </p:sp>
      <p:sp>
        <p:nvSpPr>
          <p:cNvPr id="4" name="Slide Number Placeholder 3"/>
          <p:cNvSpPr>
            <a:spLocks noGrp="1"/>
          </p:cNvSpPr>
          <p:nvPr>
            <p:ph type="sldNum" sz="quarter" idx="10"/>
          </p:nvPr>
        </p:nvSpPr>
        <p:spPr/>
        <p:txBody>
          <a:bodyPr/>
          <a:lstStyle/>
          <a:p>
            <a:fld id="{5DA86232-0635-4D4C-8DB2-13CA579DDD58}" type="slidenum">
              <a:rPr lang="en-US" smtClean="0"/>
              <a:t>7</a:t>
            </a:fld>
            <a:endParaRPr lang="en-US"/>
          </a:p>
        </p:txBody>
      </p:sp>
    </p:spTree>
    <p:extLst>
      <p:ext uri="{BB962C8B-B14F-4D97-AF65-F5344CB8AC3E}">
        <p14:creationId xmlns:p14="http://schemas.microsoft.com/office/powerpoint/2010/main" val="418050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latin typeface="+mn-lt"/>
              </a:rPr>
              <a:t>Matthew 16:16–18 (NIV84) </a:t>
            </a:r>
          </a:p>
          <a:p>
            <a:r>
              <a:rPr lang="en-US" baseline="30000" dirty="0">
                <a:latin typeface="+mn-lt"/>
              </a:rPr>
              <a:t>16 </a:t>
            </a:r>
            <a:r>
              <a:rPr lang="en-US" dirty="0">
                <a:latin typeface="+mn-lt"/>
              </a:rPr>
              <a:t>Simon Peter answered, “You are the Christ, the Son of the living God.” </a:t>
            </a:r>
          </a:p>
          <a:p>
            <a:r>
              <a:rPr lang="en-US" baseline="30000" dirty="0">
                <a:latin typeface="+mn-lt"/>
              </a:rPr>
              <a:t>17 </a:t>
            </a:r>
            <a:r>
              <a:rPr lang="en-US" dirty="0">
                <a:latin typeface="+mn-lt"/>
              </a:rPr>
              <a:t>Jesus replied, “Blessed are you, Simon son of Jonah, for this was not revealed to you by man, but by my Father in heaven. </a:t>
            </a:r>
            <a:r>
              <a:rPr lang="en-US" baseline="30000" dirty="0">
                <a:latin typeface="+mn-lt"/>
              </a:rPr>
              <a:t>18 </a:t>
            </a:r>
            <a:r>
              <a:rPr lang="en-US" dirty="0">
                <a:latin typeface="+mn-lt"/>
              </a:rPr>
              <a:t>And I tell you that you are Peter, and on this rock I will build my church, and the gates of Hades will not overcome it. </a:t>
            </a:r>
          </a:p>
          <a:p>
            <a:endParaRPr lang="en-US" dirty="0">
              <a:latin typeface="+mn-lt"/>
            </a:endParaRPr>
          </a:p>
          <a:p>
            <a:r>
              <a:rPr lang="en-US" dirty="0">
                <a:latin typeface="+mn-lt"/>
              </a:rPr>
              <a:t>John 17:18 (NIV84) </a:t>
            </a:r>
          </a:p>
          <a:p>
            <a:r>
              <a:rPr lang="en-US" baseline="30000" dirty="0">
                <a:latin typeface="+mn-lt"/>
              </a:rPr>
              <a:t>18 </a:t>
            </a:r>
            <a:r>
              <a:rPr lang="en-US" dirty="0">
                <a:latin typeface="+mn-lt"/>
              </a:rPr>
              <a:t>As you sent me into the world, </a:t>
            </a:r>
            <a:r>
              <a:rPr lang="en-US" b="1" dirty="0">
                <a:latin typeface="+mn-lt"/>
              </a:rPr>
              <a:t>I have sent them into the world. </a:t>
            </a:r>
          </a:p>
          <a:p>
            <a:endParaRPr lang="en-US" dirty="0"/>
          </a:p>
          <a:p>
            <a:r>
              <a:rPr lang="en-US" dirty="0">
                <a:latin typeface="+mn-lt"/>
              </a:rPr>
              <a:t>Luke 19:10 (NIV84) </a:t>
            </a:r>
          </a:p>
          <a:p>
            <a:r>
              <a:rPr lang="en-US" baseline="30000" dirty="0">
                <a:latin typeface="+mn-lt"/>
              </a:rPr>
              <a:t>10 </a:t>
            </a:r>
            <a:r>
              <a:rPr lang="en-US" dirty="0">
                <a:latin typeface="+mn-lt"/>
              </a:rPr>
              <a:t>For the Son of Man came to seek and to save what was lost.” </a:t>
            </a:r>
          </a:p>
          <a:p>
            <a:endParaRPr lang="en-US" dirty="0"/>
          </a:p>
        </p:txBody>
      </p:sp>
      <p:sp>
        <p:nvSpPr>
          <p:cNvPr id="4" name="Slide Number Placeholder 3"/>
          <p:cNvSpPr>
            <a:spLocks noGrp="1"/>
          </p:cNvSpPr>
          <p:nvPr>
            <p:ph type="sldNum" sz="quarter" idx="10"/>
          </p:nvPr>
        </p:nvSpPr>
        <p:spPr/>
        <p:txBody>
          <a:bodyPr/>
          <a:lstStyle/>
          <a:p>
            <a:fld id="{5DA86232-0635-4D4C-8DB2-13CA579DDD58}" type="slidenum">
              <a:rPr lang="en-US" smtClean="0"/>
              <a:t>8</a:t>
            </a:fld>
            <a:endParaRPr lang="en-US"/>
          </a:p>
        </p:txBody>
      </p:sp>
    </p:spTree>
    <p:extLst>
      <p:ext uri="{BB962C8B-B14F-4D97-AF65-F5344CB8AC3E}">
        <p14:creationId xmlns:p14="http://schemas.microsoft.com/office/powerpoint/2010/main" val="307817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a:t>
            </a:r>
            <a:r>
              <a:rPr lang="en-US" sz="1200" b="1" i="0" kern="1200" dirty="0">
                <a:solidFill>
                  <a:schemeClr val="tx1"/>
                </a:solidFill>
                <a:effectLst/>
                <a:latin typeface="Arial" charset="0"/>
                <a:ea typeface="+mn-ea"/>
                <a:cs typeface="+mn-cs"/>
              </a:rPr>
              <a:t>Marry your mission</a:t>
            </a:r>
            <a:r>
              <a:rPr lang="en-US" sz="1200" b="0" i="0" kern="1200" dirty="0">
                <a:solidFill>
                  <a:schemeClr val="tx1"/>
                </a:solidFill>
                <a:effectLst/>
                <a:latin typeface="Arial" charset="0"/>
                <a:ea typeface="+mn-ea"/>
                <a:cs typeface="+mn-cs"/>
              </a:rPr>
              <a:t>. </a:t>
            </a:r>
            <a:r>
              <a:rPr lang="en-US" sz="1200" b="1" i="0" kern="1200" dirty="0">
                <a:solidFill>
                  <a:schemeClr val="tx1"/>
                </a:solidFill>
                <a:effectLst/>
                <a:latin typeface="Arial" charset="0"/>
                <a:ea typeface="+mn-ea"/>
                <a:cs typeface="+mn-cs"/>
              </a:rPr>
              <a:t>Date your model</a:t>
            </a:r>
            <a:r>
              <a:rPr lang="en-US" sz="1200" b="0" i="0" kern="1200" dirty="0">
                <a:solidFill>
                  <a:schemeClr val="tx1"/>
                </a:solidFill>
                <a:effectLst/>
                <a:latin typeface="Arial" charset="0"/>
                <a:ea typeface="+mn-ea"/>
                <a:cs typeface="+mn-cs"/>
              </a:rPr>
              <a:t>. Fall in love with your vision. Stay mildly infatuated by your approach" (Andy Stanley).</a:t>
            </a:r>
            <a:endParaRPr lang="en-US" dirty="0"/>
          </a:p>
        </p:txBody>
      </p:sp>
      <p:sp>
        <p:nvSpPr>
          <p:cNvPr id="4" name="Slide Number Placeholder 3"/>
          <p:cNvSpPr>
            <a:spLocks noGrp="1"/>
          </p:cNvSpPr>
          <p:nvPr>
            <p:ph type="sldNum" sz="quarter" idx="10"/>
          </p:nvPr>
        </p:nvSpPr>
        <p:spPr/>
        <p:txBody>
          <a:bodyPr/>
          <a:lstStyle/>
          <a:p>
            <a:pPr>
              <a:defRPr/>
            </a:pPr>
            <a:fld id="{F786890B-56FF-43FE-B4C1-A600A439E419}" type="slidenum">
              <a:rPr lang="en-US" smtClean="0"/>
              <a:pPr>
                <a:defRPr/>
              </a:pPr>
              <a:t>9</a:t>
            </a:fld>
            <a:endParaRPr lang="en-US"/>
          </a:p>
        </p:txBody>
      </p:sp>
    </p:spTree>
    <p:extLst>
      <p:ext uri="{BB962C8B-B14F-4D97-AF65-F5344CB8AC3E}">
        <p14:creationId xmlns:p14="http://schemas.microsoft.com/office/powerpoint/2010/main" val="270682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8AD57B-DAC0-4265-91C6-888822B988DA}" type="slidenum">
              <a:rPr lang="en-US" smtClean="0"/>
              <a:pPr>
                <a:defRPr/>
              </a:pPr>
              <a:t>‹#›</a:t>
            </a:fld>
            <a:endParaRPr lang="en-US"/>
          </a:p>
        </p:txBody>
      </p:sp>
    </p:spTree>
    <p:extLst>
      <p:ext uri="{BB962C8B-B14F-4D97-AF65-F5344CB8AC3E}">
        <p14:creationId xmlns:p14="http://schemas.microsoft.com/office/powerpoint/2010/main" val="130621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C76F16C-2AA4-4BBC-8F04-01D70B517E4E}" type="slidenum">
              <a:rPr lang="en-US" smtClean="0"/>
              <a:pPr>
                <a:defRPr/>
              </a:pPr>
              <a:t>‹#›</a:t>
            </a:fld>
            <a:endParaRPr lang="en-US"/>
          </a:p>
        </p:txBody>
      </p:sp>
    </p:spTree>
    <p:extLst>
      <p:ext uri="{BB962C8B-B14F-4D97-AF65-F5344CB8AC3E}">
        <p14:creationId xmlns:p14="http://schemas.microsoft.com/office/powerpoint/2010/main" val="187607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76F16C-2AA4-4BBC-8F04-01D70B517E4E}" type="slidenum">
              <a:rPr lang="en-US" smtClean="0"/>
              <a:pPr>
                <a:defRPr/>
              </a:pPr>
              <a:t>‹#›</a:t>
            </a:fld>
            <a:endParaRPr lang="en-US"/>
          </a:p>
        </p:txBody>
      </p:sp>
    </p:spTree>
    <p:extLst>
      <p:ext uri="{BB962C8B-B14F-4D97-AF65-F5344CB8AC3E}">
        <p14:creationId xmlns:p14="http://schemas.microsoft.com/office/powerpoint/2010/main" val="1133789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C76F16C-2AA4-4BBC-8F04-01D70B517E4E}" type="slidenum">
              <a:rPr lang="en-US" smtClean="0"/>
              <a:pPr>
                <a:defRPr/>
              </a:pPr>
              <a:t>‹#›</a:t>
            </a:fld>
            <a:endParaRPr lang="en-US"/>
          </a:p>
        </p:txBody>
      </p:sp>
    </p:spTree>
    <p:extLst>
      <p:ext uri="{BB962C8B-B14F-4D97-AF65-F5344CB8AC3E}">
        <p14:creationId xmlns:p14="http://schemas.microsoft.com/office/powerpoint/2010/main" val="2619794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5AF95F-94E2-4350-AA09-3F56AB1A9F57}" type="slidenum">
              <a:rPr lang="en-US" smtClean="0"/>
              <a:pPr>
                <a:defRPr/>
              </a:pPr>
              <a:t>‹#›</a:t>
            </a:fld>
            <a:endParaRPr lang="en-US"/>
          </a:p>
        </p:txBody>
      </p:sp>
    </p:spTree>
    <p:extLst>
      <p:ext uri="{BB962C8B-B14F-4D97-AF65-F5344CB8AC3E}">
        <p14:creationId xmlns:p14="http://schemas.microsoft.com/office/powerpoint/2010/main" val="1772995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67DA17-DC94-4646-A3AE-C036BCDDA7C5}" type="slidenum">
              <a:rPr lang="en-US" smtClean="0"/>
              <a:pPr>
                <a:defRPr/>
              </a:pPr>
              <a:t>‹#›</a:t>
            </a:fld>
            <a:endParaRPr lang="en-US"/>
          </a:p>
        </p:txBody>
      </p:sp>
    </p:spTree>
    <p:extLst>
      <p:ext uri="{BB962C8B-B14F-4D97-AF65-F5344CB8AC3E}">
        <p14:creationId xmlns:p14="http://schemas.microsoft.com/office/powerpoint/2010/main" val="385884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B2EDD9-AE3C-4F7F-9B46-365AFCE6E228}" type="slidenum">
              <a:rPr lang="en-US" smtClean="0"/>
              <a:pPr>
                <a:defRPr/>
              </a:pPr>
              <a:t>‹#›</a:t>
            </a:fld>
            <a:endParaRPr lang="en-US"/>
          </a:p>
        </p:txBody>
      </p:sp>
    </p:spTree>
    <p:extLst>
      <p:ext uri="{BB962C8B-B14F-4D97-AF65-F5344CB8AC3E}">
        <p14:creationId xmlns:p14="http://schemas.microsoft.com/office/powerpoint/2010/main" val="336754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EEACEF-82B5-4CEC-83CB-042049EA8D34}" type="slidenum">
              <a:rPr lang="en-US" smtClean="0"/>
              <a:pPr>
                <a:defRPr/>
              </a:pPr>
              <a:t>‹#›</a:t>
            </a:fld>
            <a:endParaRPr lang="en-US"/>
          </a:p>
        </p:txBody>
      </p:sp>
    </p:spTree>
    <p:extLst>
      <p:ext uri="{BB962C8B-B14F-4D97-AF65-F5344CB8AC3E}">
        <p14:creationId xmlns:p14="http://schemas.microsoft.com/office/powerpoint/2010/main" val="3771553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399821C-4C78-4731-9045-76A46F63C632}" type="slidenum">
              <a:rPr lang="en-US" smtClean="0"/>
              <a:pPr>
                <a:defRPr/>
              </a:pPr>
              <a:t>‹#›</a:t>
            </a:fld>
            <a:endParaRPr lang="en-US"/>
          </a:p>
        </p:txBody>
      </p:sp>
    </p:spTree>
    <p:extLst>
      <p:ext uri="{BB962C8B-B14F-4D97-AF65-F5344CB8AC3E}">
        <p14:creationId xmlns:p14="http://schemas.microsoft.com/office/powerpoint/2010/main" val="283508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EA61DFA-F3B6-476C-A2BD-55B0D3F57317}" type="slidenum">
              <a:rPr lang="en-US" smtClean="0"/>
              <a:pPr>
                <a:defRPr/>
              </a:pPr>
              <a:t>‹#›</a:t>
            </a:fld>
            <a:endParaRPr lang="en-US"/>
          </a:p>
        </p:txBody>
      </p:sp>
    </p:spTree>
    <p:extLst>
      <p:ext uri="{BB962C8B-B14F-4D97-AF65-F5344CB8AC3E}">
        <p14:creationId xmlns:p14="http://schemas.microsoft.com/office/powerpoint/2010/main" val="107107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C92CF81-AD9F-4E3E-BA7D-A2A241045CBA}" type="slidenum">
              <a:rPr lang="en-US" smtClean="0"/>
              <a:pPr>
                <a:defRPr/>
              </a:pPr>
              <a:t>‹#›</a:t>
            </a:fld>
            <a:endParaRPr lang="en-US"/>
          </a:p>
        </p:txBody>
      </p:sp>
    </p:spTree>
    <p:extLst>
      <p:ext uri="{BB962C8B-B14F-4D97-AF65-F5344CB8AC3E}">
        <p14:creationId xmlns:p14="http://schemas.microsoft.com/office/powerpoint/2010/main" val="187101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BB5E4DF-18FE-4E00-BA27-B3136C0FA9B6}" type="slidenum">
              <a:rPr lang="en-US" smtClean="0"/>
              <a:pPr>
                <a:defRPr/>
              </a:pPr>
              <a:t>‹#›</a:t>
            </a:fld>
            <a:endParaRPr lang="en-US"/>
          </a:p>
        </p:txBody>
      </p:sp>
    </p:spTree>
    <p:extLst>
      <p:ext uri="{BB962C8B-B14F-4D97-AF65-F5344CB8AC3E}">
        <p14:creationId xmlns:p14="http://schemas.microsoft.com/office/powerpoint/2010/main" val="374983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72C2C2-5E96-4854-B288-0BE525B2E932}" type="slidenum">
              <a:rPr lang="en-US" smtClean="0"/>
              <a:pPr>
                <a:defRPr/>
              </a:pPr>
              <a:t>‹#›</a:t>
            </a:fld>
            <a:endParaRPr lang="en-US"/>
          </a:p>
        </p:txBody>
      </p:sp>
    </p:spTree>
    <p:extLst>
      <p:ext uri="{BB962C8B-B14F-4D97-AF65-F5344CB8AC3E}">
        <p14:creationId xmlns:p14="http://schemas.microsoft.com/office/powerpoint/2010/main" val="70852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pPr>
              <a:defRPr/>
            </a:pPr>
            <a:endParaRPr lang="en-US"/>
          </a:p>
        </p:txBody>
      </p:sp>
      <p:sp>
        <p:nvSpPr>
          <p:cNvPr id="6" name="Footer Placeholder 5"/>
          <p:cNvSpPr>
            <a:spLocks noGrp="1"/>
          </p:cNvSpPr>
          <p:nvPr>
            <p:ph type="ftr" sz="quarter" idx="11"/>
          </p:nvPr>
        </p:nvSpPr>
        <p:spPr>
          <a:xfrm>
            <a:off x="590396" y="6041362"/>
            <a:ext cx="3295413" cy="365125"/>
          </a:xfrm>
        </p:spPr>
        <p:txBody>
          <a:bodyPr/>
          <a:lstStyle/>
          <a:p>
            <a:pPr>
              <a:defRPr/>
            </a:pPr>
            <a:endParaRPr lang="en-US"/>
          </a:p>
        </p:txBody>
      </p:sp>
      <p:sp>
        <p:nvSpPr>
          <p:cNvPr id="7" name="Slide Number Placeholder 6"/>
          <p:cNvSpPr>
            <a:spLocks noGrp="1"/>
          </p:cNvSpPr>
          <p:nvPr>
            <p:ph type="sldNum" sz="quarter" idx="12"/>
          </p:nvPr>
        </p:nvSpPr>
        <p:spPr>
          <a:xfrm>
            <a:off x="4862689" y="5915888"/>
            <a:ext cx="1062155" cy="490599"/>
          </a:xfrm>
        </p:spPr>
        <p:txBody>
          <a:bodyPr/>
          <a:lstStyle/>
          <a:p>
            <a:pPr>
              <a:defRPr/>
            </a:pPr>
            <a:fld id="{BEDA4536-292E-4559-8574-67295E996A67}" type="slidenum">
              <a:rPr lang="en-US" smtClean="0"/>
              <a:pPr>
                <a:defRPr/>
              </a:pPr>
              <a:t>‹#›</a:t>
            </a:fld>
            <a:endParaRPr lang="en-US"/>
          </a:p>
        </p:txBody>
      </p:sp>
    </p:spTree>
    <p:extLst>
      <p:ext uri="{BB962C8B-B14F-4D97-AF65-F5344CB8AC3E}">
        <p14:creationId xmlns:p14="http://schemas.microsoft.com/office/powerpoint/2010/main" val="12916171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a:defRPr/>
            </a:pPr>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a:defRPr/>
            </a:pPr>
            <a:fld id="{9C76F16C-2AA4-4BBC-8F04-01D70B517E4E}" type="slidenum">
              <a:rPr lang="en-US" smtClean="0"/>
              <a:pPr>
                <a:defRPr/>
              </a:pPr>
              <a:t>‹#›</a:t>
            </a:fld>
            <a:endParaRPr lang="en-US"/>
          </a:p>
        </p:txBody>
      </p:sp>
    </p:spTree>
    <p:extLst>
      <p:ext uri="{BB962C8B-B14F-4D97-AF65-F5344CB8AC3E}">
        <p14:creationId xmlns:p14="http://schemas.microsoft.com/office/powerpoint/2010/main" val="2392794431"/>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1371600"/>
            <a:ext cx="9377311" cy="1200329"/>
          </a:xfrm>
          <a:prstGeom prst="rect">
            <a:avLst/>
          </a:prstGeom>
          <a:noFill/>
        </p:spPr>
        <p:txBody>
          <a:bodyPr wrap="none" rtlCol="0">
            <a:spAutoFit/>
          </a:bodyPr>
          <a:lstStyle/>
          <a:p>
            <a:r>
              <a:rPr lang="en-US" sz="7200" kern="10" dirty="0">
                <a:ln w="9525">
                  <a:solidFill>
                    <a:srgbClr val="666633"/>
                  </a:solidFill>
                  <a:round/>
                  <a:headEnd/>
                  <a:tailEnd/>
                </a:ln>
                <a:latin typeface="Franklin Gothic Demi Cond" panose="020B0706030402020204" pitchFamily="34" charset="0"/>
                <a:ea typeface="Verdana" panose="020B0604030504040204" pitchFamily="34" charset="0"/>
                <a:cs typeface="Verdana" panose="020B0604030504040204" pitchFamily="34" charset="0"/>
              </a:rPr>
              <a:t>What is a Healthy Church?</a:t>
            </a:r>
          </a:p>
        </p:txBody>
      </p:sp>
      <p:sp>
        <p:nvSpPr>
          <p:cNvPr id="4" name="TextBox 3"/>
          <p:cNvSpPr txBox="1"/>
          <p:nvPr/>
        </p:nvSpPr>
        <p:spPr>
          <a:xfrm>
            <a:off x="533400" y="2828835"/>
            <a:ext cx="11658600" cy="1200329"/>
          </a:xfrm>
          <a:prstGeom prst="rect">
            <a:avLst/>
          </a:prstGeom>
          <a:noFill/>
        </p:spPr>
        <p:txBody>
          <a:bodyPr wrap="square" rtlCol="0">
            <a:spAutoFit/>
          </a:bodyPr>
          <a:lstStyle/>
          <a:p>
            <a:r>
              <a:rPr lang="en-US" sz="3600" b="1" kern="10" dirty="0">
                <a:ln w="9525">
                  <a:solidFill>
                    <a:srgbClr val="666633"/>
                  </a:solidFill>
                  <a:round/>
                  <a:headEnd/>
                  <a:tailEnd/>
                </a:ln>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The Importance of Knowing </a:t>
            </a:r>
            <a:r>
              <a:rPr lang="en-US" sz="3600" b="1" i="1" kern="10" dirty="0">
                <a:ln w="9525">
                  <a:solidFill>
                    <a:srgbClr val="666633"/>
                  </a:solidFill>
                  <a:round/>
                  <a:headEnd/>
                  <a:tailEnd/>
                </a:ln>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‘What must be’!</a:t>
            </a:r>
          </a:p>
          <a:p>
            <a:endParaRPr lang="en-US" sz="3600" dirty="0">
              <a:solidFill>
                <a:schemeClr val="accent5">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0" u="sng" dirty="0">
                <a:solidFill>
                  <a:schemeClr val="tx1"/>
                </a:solidFill>
                <a:latin typeface="Franklin Gothic Demi Cond" panose="020B0706030402020204" pitchFamily="34" charset="0"/>
                <a:cs typeface="Californian FB"/>
              </a:rPr>
              <a:t>ASSUMPTIONS:</a:t>
            </a:r>
            <a:endParaRPr lang="en-US" sz="5400" dirty="0"/>
          </a:p>
        </p:txBody>
      </p:sp>
      <p:sp>
        <p:nvSpPr>
          <p:cNvPr id="3" name="Content Placeholder 2"/>
          <p:cNvSpPr>
            <a:spLocks noGrp="1"/>
          </p:cNvSpPr>
          <p:nvPr>
            <p:ph idx="1"/>
          </p:nvPr>
        </p:nvSpPr>
        <p:spPr/>
        <p:txBody>
          <a:bodyPr>
            <a:normAutofit/>
          </a:bodyPr>
          <a:lstStyle/>
          <a:p>
            <a:pPr marL="0" indent="0" algn="ctr">
              <a:buNone/>
            </a:pPr>
            <a:r>
              <a:rPr lang="en-US" sz="4400" dirty="0">
                <a:latin typeface="Franklin Gothic Book" panose="020B0503020102020204" pitchFamily="34" charset="0"/>
              </a:rPr>
              <a:t>"</a:t>
            </a:r>
            <a:r>
              <a:rPr lang="en-US" sz="4400" b="1" dirty="0">
                <a:latin typeface="Franklin Gothic Book" panose="020B0503020102020204" pitchFamily="34" charset="0"/>
              </a:rPr>
              <a:t>Marry your mission</a:t>
            </a:r>
            <a:r>
              <a:rPr lang="en-US" sz="4400" dirty="0">
                <a:latin typeface="Franklin Gothic Book" panose="020B0503020102020204" pitchFamily="34" charset="0"/>
              </a:rPr>
              <a:t>. </a:t>
            </a:r>
            <a:r>
              <a:rPr lang="en-US" sz="4400" b="1" dirty="0">
                <a:latin typeface="Franklin Gothic Book" panose="020B0503020102020204" pitchFamily="34" charset="0"/>
              </a:rPr>
              <a:t>Date your model</a:t>
            </a:r>
            <a:r>
              <a:rPr lang="en-US" sz="4400" dirty="0">
                <a:latin typeface="Franklin Gothic Book" panose="020B0503020102020204" pitchFamily="34" charset="0"/>
              </a:rPr>
              <a:t>. </a:t>
            </a:r>
            <a:br>
              <a:rPr lang="en-US" sz="4400" dirty="0">
                <a:latin typeface="Franklin Gothic Book" panose="020B0503020102020204" pitchFamily="34" charset="0"/>
              </a:rPr>
            </a:br>
            <a:r>
              <a:rPr lang="en-US" sz="4400" dirty="0">
                <a:latin typeface="Franklin Gothic Book" panose="020B0503020102020204" pitchFamily="34" charset="0"/>
              </a:rPr>
              <a:t>Fall in love with your vision. </a:t>
            </a:r>
            <a:br>
              <a:rPr lang="en-US" sz="4400" dirty="0">
                <a:latin typeface="Franklin Gothic Book" panose="020B0503020102020204" pitchFamily="34" charset="0"/>
              </a:rPr>
            </a:br>
            <a:r>
              <a:rPr lang="en-US" sz="4400" dirty="0">
                <a:latin typeface="Franklin Gothic Book" panose="020B0503020102020204" pitchFamily="34" charset="0"/>
              </a:rPr>
              <a:t>Stay mildly infatuated by your approach.” </a:t>
            </a:r>
          </a:p>
          <a:p>
            <a:pPr marL="0" indent="0" algn="r">
              <a:buNone/>
            </a:pPr>
            <a:r>
              <a:rPr lang="en-US" sz="2800" dirty="0">
                <a:latin typeface="Franklin Gothic Book" panose="020B0503020102020204" pitchFamily="34" charset="0"/>
              </a:rPr>
              <a:t>Andy Stanley</a:t>
            </a:r>
          </a:p>
        </p:txBody>
      </p:sp>
    </p:spTree>
    <p:extLst>
      <p:ext uri="{BB962C8B-B14F-4D97-AF65-F5344CB8AC3E}">
        <p14:creationId xmlns:p14="http://schemas.microsoft.com/office/powerpoint/2010/main" val="279728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709" y="2286000"/>
            <a:ext cx="7592291" cy="4391024"/>
          </a:xfrm>
        </p:spPr>
        <p:txBody>
          <a:bodyPr rtlCol="0">
            <a:normAutofit/>
          </a:bodyPr>
          <a:lstStyle/>
          <a:p>
            <a:pPr marL="0" indent="0">
              <a:spcAft>
                <a:spcPts val="0"/>
              </a:spcAft>
              <a:buNone/>
              <a:defRPr/>
            </a:pPr>
            <a:r>
              <a:rPr lang="en-US" sz="3200" dirty="0">
                <a:latin typeface="Franklin Gothic Demi Cond" panose="020B0706030402020204" pitchFamily="34" charset="0"/>
              </a:rPr>
              <a:t>1. </a:t>
            </a:r>
            <a:r>
              <a:rPr lang="en-US" sz="3200" u="sng" dirty="0">
                <a:latin typeface="Franklin Gothic Demi Cond" panose="020B0706030402020204" pitchFamily="34" charset="0"/>
              </a:rPr>
              <a:t>MISSION DRIVEN </a:t>
            </a:r>
            <a:r>
              <a:rPr lang="en-US" sz="2400" u="sng" dirty="0">
                <a:latin typeface="Franklin Gothic Book" panose="020B0503020102020204" pitchFamily="34" charset="0"/>
              </a:rPr>
              <a:t>(Purpose) </a:t>
            </a:r>
            <a:r>
              <a:rPr lang="en-US" sz="3200" b="1" u="sng" dirty="0">
                <a:latin typeface="Franklin Gothic Book" panose="020B0503020102020204" pitchFamily="34" charset="0"/>
              </a:rPr>
              <a:t>-</a:t>
            </a:r>
          </a:p>
          <a:p>
            <a:pPr marL="571500" indent="-571500">
              <a:defRPr/>
            </a:pPr>
            <a:r>
              <a:rPr lang="en-US" sz="2400" b="1" u="sng" dirty="0">
                <a:latin typeface="Franklin Gothic Book" panose="020B0503020102020204" pitchFamily="34" charset="0"/>
              </a:rPr>
              <a:t>Clarity</a:t>
            </a:r>
            <a:r>
              <a:rPr lang="en-US" sz="2400" dirty="0">
                <a:latin typeface="Franklin Gothic Book" panose="020B0503020102020204" pitchFamily="34" charset="0"/>
              </a:rPr>
              <a:t> of an </a:t>
            </a:r>
            <a:r>
              <a:rPr lang="en-US" sz="2400" b="1" i="1" u="sng" dirty="0">
                <a:latin typeface="Franklin Gothic Book" panose="020B0503020102020204" pitchFamily="34" charset="0"/>
              </a:rPr>
              <a:t>Externally</a:t>
            </a:r>
            <a:r>
              <a:rPr lang="en-US" sz="2400" dirty="0">
                <a:latin typeface="Franklin Gothic Book" panose="020B0503020102020204" pitchFamily="34" charset="0"/>
              </a:rPr>
              <a:t> Focused Purpose or Mission</a:t>
            </a:r>
          </a:p>
          <a:p>
            <a:pPr marL="571500" indent="-571500">
              <a:defRPr/>
            </a:pPr>
            <a:r>
              <a:rPr lang="en-US" sz="2400" dirty="0">
                <a:latin typeface="Franklin Gothic Book" panose="020B0503020102020204" pitchFamily="34" charset="0"/>
              </a:rPr>
              <a:t>Great Commandment/Great Commission Based </a:t>
            </a:r>
          </a:p>
          <a:p>
            <a:pPr marL="571500" indent="-571500">
              <a:defRPr/>
            </a:pPr>
            <a:r>
              <a:rPr lang="en-US" sz="2400" dirty="0">
                <a:latin typeface="Franklin Gothic Book" panose="020B0503020102020204" pitchFamily="34" charset="0"/>
              </a:rPr>
              <a:t>Laser Focused - Broadly Embraced – Thoroughly Integrated - Repeatedly Communicated – Joyously  Celebrated</a:t>
            </a:r>
          </a:p>
          <a:p>
            <a:pPr marL="571500" indent="-571500">
              <a:defRPr/>
            </a:pPr>
            <a:r>
              <a:rPr lang="en-US" sz="2400" dirty="0">
                <a:latin typeface="Franklin Gothic Book" panose="020B0503020102020204" pitchFamily="34" charset="0"/>
              </a:rPr>
              <a:t>Used as the Basis of Accountability at all Levels of Church Ministry</a:t>
            </a:r>
          </a:p>
        </p:txBody>
      </p:sp>
      <p:pic>
        <p:nvPicPr>
          <p:cNvPr id="94212" name="Picture 5"/>
          <p:cNvPicPr>
            <a:picLocks noChangeAspect="1"/>
          </p:cNvPicPr>
          <p:nvPr/>
        </p:nvPicPr>
        <p:blipFill>
          <a:blip r:embed="rId3">
            <a:extLst>
              <a:ext uri="{28A0092B-C50C-407E-A947-70E740481C1C}">
                <a14:useLocalDpi xmlns:a14="http://schemas.microsoft.com/office/drawing/2010/main" val="0"/>
              </a:ext>
            </a:extLst>
          </a:blip>
          <a:srcRect l="29871" r="18181"/>
          <a:stretch>
            <a:fillRect/>
          </a:stretch>
        </p:blipFill>
        <p:spPr bwMode="auto">
          <a:xfrm>
            <a:off x="8068895" y="1905000"/>
            <a:ext cx="412310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659160" y="457200"/>
            <a:ext cx="11382000" cy="970450"/>
          </a:xfrm>
        </p:spPr>
        <p:txBody>
          <a:bodyPr/>
          <a:lstStyle/>
          <a:p>
            <a:r>
              <a:rPr lang="en-US" b="0" dirty="0">
                <a:latin typeface="Franklin Gothic Demi Cond" panose="020B0706030402020204" pitchFamily="34" charset="0"/>
              </a:rPr>
              <a:t>Three Characteristics of Healthy </a:t>
            </a:r>
            <a:r>
              <a:rPr lang="en-US" b="0" dirty="0" smtClean="0">
                <a:latin typeface="Franklin Gothic Demi Cond" panose="020B0706030402020204" pitchFamily="34" charset="0"/>
              </a:rPr>
              <a:t>Organizations</a:t>
            </a:r>
            <a:endParaRPr lang="en-US" b="0" dirty="0">
              <a:latin typeface="Franklin Gothic Demi Cond" panose="020B0706030402020204" pitchFamily="34" charset="0"/>
            </a:endParaRPr>
          </a:p>
        </p:txBody>
      </p:sp>
    </p:spTree>
    <p:extLst>
      <p:ext uri="{BB962C8B-B14F-4D97-AF65-F5344CB8AC3E}">
        <p14:creationId xmlns:p14="http://schemas.microsoft.com/office/powerpoint/2010/main" val="830316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25654"/>
            <a:ext cx="11728938" cy="1199882"/>
          </a:xfrm>
        </p:spPr>
        <p:txBody>
          <a:bodyPr anchor="t" anchorCtr="1">
            <a:noAutofit/>
          </a:bodyPr>
          <a:lstStyle/>
          <a:p>
            <a:pPr marL="0" indent="0">
              <a:spcBef>
                <a:spcPts val="1776"/>
              </a:spcBef>
              <a:buNone/>
            </a:pPr>
            <a:r>
              <a:rPr lang="en-US" sz="3200" b="1" dirty="0">
                <a:latin typeface="Franklin Gothic Book" panose="020B0503020102020204" pitchFamily="34" charset="0"/>
                <a:cs typeface="Californian FB"/>
              </a:rPr>
              <a:t>Churches and Regions are not hurting for lack of vision, but for lack of a unifying and compelling vision - A Great Commission Vision.</a:t>
            </a:r>
            <a:r>
              <a:rPr lang="en-US" sz="3200" b="1" dirty="0">
                <a:solidFill>
                  <a:srgbClr val="0D0D0D"/>
                </a:solidFill>
                <a:latin typeface="Franklin Gothic Book" panose="020B0503020102020204" pitchFamily="34" charset="0"/>
                <a:cs typeface="Californian FB"/>
              </a:rPr>
              <a:t/>
            </a:r>
            <a:br>
              <a:rPr lang="en-US" sz="3200" b="1" dirty="0">
                <a:solidFill>
                  <a:srgbClr val="0D0D0D"/>
                </a:solidFill>
                <a:latin typeface="Franklin Gothic Book" panose="020B0503020102020204" pitchFamily="34" charset="0"/>
                <a:cs typeface="Californian FB"/>
              </a:rPr>
            </a:br>
            <a:endParaRPr lang="en-US" sz="3200" b="1" dirty="0">
              <a:solidFill>
                <a:srgbClr val="0D0D0D"/>
              </a:solidFill>
              <a:latin typeface="Franklin Gothic Book" panose="020B0503020102020204" pitchFamily="34" charset="0"/>
              <a:cs typeface="Californian FB"/>
            </a:endParaRPr>
          </a:p>
        </p:txBody>
      </p:sp>
      <p:sp>
        <p:nvSpPr>
          <p:cNvPr id="5" name="Rectangle 4"/>
          <p:cNvSpPr/>
          <p:nvPr/>
        </p:nvSpPr>
        <p:spPr>
          <a:xfrm>
            <a:off x="5617333" y="6096000"/>
            <a:ext cx="6209272" cy="646331"/>
          </a:xfrm>
          <a:prstGeom prst="rect">
            <a:avLst/>
          </a:prstGeom>
        </p:spPr>
        <p:txBody>
          <a:bodyPr wrap="square">
            <a:spAutoFit/>
          </a:bodyPr>
          <a:lstStyle/>
          <a:p>
            <a:pPr algn="ctr" defTabSz="914364">
              <a:spcBef>
                <a:spcPts val="1776"/>
              </a:spcBef>
              <a:buClr>
                <a:srgbClr val="2C7C9F">
                  <a:lumMod val="60000"/>
                  <a:lumOff val="40000"/>
                </a:srgbClr>
              </a:buClr>
              <a:buSzPct val="110000"/>
            </a:pPr>
            <a:r>
              <a:rPr lang="en-US" sz="3600" b="1" dirty="0">
                <a:latin typeface="Franklin Gothic Book" panose="020B0503020102020204" pitchFamily="34" charset="0"/>
                <a:cs typeface="Californian FB"/>
              </a:rPr>
              <a:t>Missional Dispersion</a:t>
            </a:r>
          </a:p>
        </p:txBody>
      </p:sp>
      <p:grpSp>
        <p:nvGrpSpPr>
          <p:cNvPr id="10" name="Group 9"/>
          <p:cNvGrpSpPr/>
          <p:nvPr/>
        </p:nvGrpSpPr>
        <p:grpSpPr>
          <a:xfrm>
            <a:off x="5486400" y="3280102"/>
            <a:ext cx="6471138" cy="2815898"/>
            <a:chOff x="1182077" y="2754923"/>
            <a:chExt cx="5480538" cy="2452077"/>
          </a:xfrm>
        </p:grpSpPr>
        <p:pic>
          <p:nvPicPr>
            <p:cNvPr id="8" name="Picture 7"/>
            <p:cNvPicPr>
              <a:picLocks noChangeAspect="1"/>
            </p:cNvPicPr>
            <p:nvPr/>
          </p:nvPicPr>
          <p:blipFill rotWithShape="1">
            <a:blip r:embed="rId3"/>
            <a:srcRect l="1351" t="4031" r="9489" b="13457"/>
            <a:stretch/>
          </p:blipFill>
          <p:spPr>
            <a:xfrm>
              <a:off x="1182077" y="2754923"/>
              <a:ext cx="5480538" cy="2452077"/>
            </a:xfrm>
            <a:prstGeom prst="rect">
              <a:avLst/>
            </a:prstGeom>
          </p:spPr>
        </p:pic>
        <p:sp>
          <p:nvSpPr>
            <p:cNvPr id="7" name="TextBox 6"/>
            <p:cNvSpPr txBox="1"/>
            <p:nvPr/>
          </p:nvSpPr>
          <p:spPr>
            <a:xfrm rot="20242153">
              <a:off x="1371683" y="3641391"/>
              <a:ext cx="1419412" cy="369856"/>
            </a:xfrm>
            <a:prstGeom prst="rect">
              <a:avLst/>
            </a:prstGeom>
            <a:solidFill>
              <a:schemeClr val="tx1"/>
            </a:solidFill>
          </p:spPr>
          <p:txBody>
            <a:bodyPr wrap="square" rtlCol="0">
              <a:spAutoFit/>
            </a:bodyPr>
            <a:lstStyle/>
            <a:p>
              <a:pPr algn="ctr"/>
              <a:r>
                <a:rPr lang="en-US" sz="2160" b="1" dirty="0">
                  <a:solidFill>
                    <a:schemeClr val="bg1"/>
                  </a:solidFill>
                </a:rPr>
                <a:t>MISSION</a:t>
              </a:r>
            </a:p>
          </p:txBody>
        </p:sp>
        <p:sp>
          <p:nvSpPr>
            <p:cNvPr id="9" name="TextBox 8"/>
            <p:cNvSpPr txBox="1"/>
            <p:nvPr/>
          </p:nvSpPr>
          <p:spPr>
            <a:xfrm>
              <a:off x="3182672" y="3712653"/>
              <a:ext cx="1240692" cy="1206050"/>
            </a:xfrm>
            <a:prstGeom prst="rect">
              <a:avLst/>
            </a:prstGeom>
            <a:noFill/>
          </p:spPr>
          <p:txBody>
            <a:bodyPr wrap="square" rtlCol="0">
              <a:spAutoFit/>
            </a:bodyPr>
            <a:lstStyle/>
            <a:p>
              <a:pPr algn="ctr"/>
              <a:r>
                <a:rPr lang="en-US" sz="2800" b="1" dirty="0">
                  <a:solidFill>
                    <a:schemeClr val="accent6">
                      <a:lumMod val="75000"/>
                    </a:schemeClr>
                  </a:solidFill>
                </a:rPr>
                <a:t>ISSUE or BELIEF</a:t>
              </a:r>
            </a:p>
          </p:txBody>
        </p:sp>
      </p:grpSp>
      <p:sp>
        <p:nvSpPr>
          <p:cNvPr id="6" name="TextBox 5"/>
          <p:cNvSpPr txBox="1"/>
          <p:nvPr/>
        </p:nvSpPr>
        <p:spPr>
          <a:xfrm>
            <a:off x="38100" y="4114800"/>
            <a:ext cx="5126182" cy="1477328"/>
          </a:xfrm>
          <a:prstGeom prst="rect">
            <a:avLst/>
          </a:prstGeom>
          <a:noFill/>
        </p:spPr>
        <p:txBody>
          <a:bodyPr wrap="square" rtlCol="0">
            <a:spAutoFit/>
          </a:bodyPr>
          <a:lstStyle/>
          <a:p>
            <a:pPr algn="ctr"/>
            <a:r>
              <a:rPr lang="en-US" dirty="0">
                <a:latin typeface="Franklin Gothic Book" panose="020B0503020102020204" pitchFamily="34" charset="0"/>
              </a:rPr>
              <a:t>Jesus turned and said to Peter, “Get behind me, Satan! You are a stumbling block to me; you do not have in mind the things of God, but the things of men.” </a:t>
            </a:r>
          </a:p>
          <a:p>
            <a:pPr algn="r"/>
            <a:r>
              <a:rPr lang="en-US" dirty="0">
                <a:latin typeface="Franklin Gothic Book" panose="020B0503020102020204" pitchFamily="34" charset="0"/>
              </a:rPr>
              <a:t>Matthew 16:23</a:t>
            </a:r>
          </a:p>
        </p:txBody>
      </p:sp>
      <p:sp>
        <p:nvSpPr>
          <p:cNvPr id="13" name="Title 3"/>
          <p:cNvSpPr>
            <a:spLocks noGrp="1"/>
          </p:cNvSpPr>
          <p:nvPr>
            <p:ph type="title"/>
          </p:nvPr>
        </p:nvSpPr>
        <p:spPr>
          <a:xfrm>
            <a:off x="935469" y="425347"/>
            <a:ext cx="10315200" cy="970450"/>
          </a:xfrm>
        </p:spPr>
        <p:txBody>
          <a:bodyPr/>
          <a:lstStyle/>
          <a:p>
            <a:r>
              <a:rPr lang="en-US" b="0" dirty="0">
                <a:latin typeface="Franklin Gothic Demi Cond" panose="020B0706030402020204" pitchFamily="34" charset="0"/>
              </a:rPr>
              <a:t>Three Characteristics of Healthy </a:t>
            </a:r>
            <a:r>
              <a:rPr lang="en-US" b="0" dirty="0" smtClean="0">
                <a:latin typeface="Franklin Gothic Demi Cond" panose="020B0706030402020204" pitchFamily="34" charset="0"/>
              </a:rPr>
              <a:t>Organizations</a:t>
            </a:r>
            <a:endParaRPr lang="en-US" b="0" dirty="0">
              <a:latin typeface="Franklin Gothic Demi Cond" panose="020B0706030402020204" pitchFamily="34" charset="0"/>
            </a:endParaRPr>
          </a:p>
        </p:txBody>
      </p:sp>
    </p:spTree>
    <p:extLst>
      <p:ext uri="{BB962C8B-B14F-4D97-AF65-F5344CB8AC3E}">
        <p14:creationId xmlns:p14="http://schemas.microsoft.com/office/powerpoint/2010/main" val="289393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11506200" cy="4343400"/>
          </a:xfrm>
        </p:spPr>
        <p:txBody>
          <a:bodyPr rtlCol="0">
            <a:normAutofit fontScale="85000" lnSpcReduction="20000"/>
          </a:bodyPr>
          <a:lstStyle/>
          <a:p>
            <a:pPr marL="0" indent="0">
              <a:spcAft>
                <a:spcPts val="0"/>
              </a:spcAft>
              <a:buNone/>
              <a:defRPr/>
            </a:pPr>
            <a:r>
              <a:rPr lang="en-US" sz="4080" u="sng" dirty="0">
                <a:latin typeface="Franklin Gothic Demi Cond" panose="020B0706030402020204" pitchFamily="34" charset="0"/>
              </a:rPr>
              <a:t>2. MISSIONAL </a:t>
            </a:r>
            <a:r>
              <a:rPr lang="en-US" sz="2760" b="1" u="sng" dirty="0">
                <a:latin typeface="Franklin Gothic Book" panose="020B0503020102020204" pitchFamily="34" charset="0"/>
              </a:rPr>
              <a:t>(RELATIONAL) </a:t>
            </a:r>
            <a:r>
              <a:rPr lang="en-US" sz="4080" u="sng" dirty="0">
                <a:latin typeface="Franklin Gothic Demi Cond" panose="020B0706030402020204" pitchFamily="34" charset="0"/>
              </a:rPr>
              <a:t>DISCIPLESHIP</a:t>
            </a:r>
          </a:p>
          <a:p>
            <a:pPr>
              <a:lnSpc>
                <a:spcPct val="110000"/>
              </a:lnSpc>
              <a:spcAft>
                <a:spcPts val="0"/>
              </a:spcAft>
              <a:buFont typeface="Arial"/>
              <a:buChar char="•"/>
              <a:defRPr/>
            </a:pPr>
            <a:r>
              <a:rPr lang="en-US" sz="3480" dirty="0">
                <a:latin typeface="Franklin Gothic Book" panose="020B0503020102020204" pitchFamily="34" charset="0"/>
                <a:cs typeface="Californian FB"/>
              </a:rPr>
              <a:t>Our understanding and methods of making disciples are failing to produce believers who are like Jesus in their Purity, Passion, and Pursuit. </a:t>
            </a:r>
          </a:p>
          <a:p>
            <a:pPr>
              <a:lnSpc>
                <a:spcPct val="110000"/>
              </a:lnSpc>
              <a:spcAft>
                <a:spcPts val="0"/>
              </a:spcAft>
              <a:buFont typeface="Arial"/>
              <a:buChar char="•"/>
              <a:defRPr/>
            </a:pPr>
            <a:r>
              <a:rPr lang="en-US" sz="3480" dirty="0">
                <a:latin typeface="Franklin Gothic Book" panose="020B0503020102020204" pitchFamily="34" charset="0"/>
              </a:rPr>
              <a:t>Understanding that discipleship is not an </a:t>
            </a:r>
            <a:r>
              <a:rPr lang="en-US" sz="3480" b="1" dirty="0" smtClean="0">
                <a:latin typeface="Franklin Gothic Book" panose="020B0503020102020204" pitchFamily="34" charset="0"/>
              </a:rPr>
              <a:t>END</a:t>
            </a:r>
            <a:r>
              <a:rPr lang="en-US" sz="3480" dirty="0" smtClean="0">
                <a:latin typeface="Franklin Gothic Book" panose="020B0503020102020204" pitchFamily="34" charset="0"/>
              </a:rPr>
              <a:t>, </a:t>
            </a:r>
            <a:r>
              <a:rPr lang="en-US" sz="3480" dirty="0">
                <a:latin typeface="Franklin Gothic Book" panose="020B0503020102020204" pitchFamily="34" charset="0"/>
              </a:rPr>
              <a:t>but a </a:t>
            </a:r>
            <a:r>
              <a:rPr lang="en-US" sz="3480" b="1" dirty="0" smtClean="0">
                <a:latin typeface="Franklin Gothic Book" panose="020B0503020102020204" pitchFamily="34" charset="0"/>
              </a:rPr>
              <a:t>MEANS TO A GREATER END</a:t>
            </a:r>
            <a:r>
              <a:rPr lang="en-US" sz="3480" dirty="0" smtClean="0">
                <a:latin typeface="Franklin Gothic Book" panose="020B0503020102020204" pitchFamily="34" charset="0"/>
              </a:rPr>
              <a:t>. </a:t>
            </a:r>
            <a:endParaRPr lang="en-US" sz="3480" dirty="0">
              <a:latin typeface="Franklin Gothic Book" panose="020B0503020102020204" pitchFamily="34" charset="0"/>
            </a:endParaRPr>
          </a:p>
          <a:p>
            <a:pPr marL="274309" lvl="1" indent="0">
              <a:lnSpc>
                <a:spcPct val="110000"/>
              </a:lnSpc>
              <a:spcBef>
                <a:spcPts val="2200"/>
              </a:spcBef>
              <a:spcAft>
                <a:spcPts val="0"/>
              </a:spcAft>
              <a:buNone/>
              <a:defRPr/>
            </a:pPr>
            <a:r>
              <a:rPr lang="en-US" dirty="0">
                <a:latin typeface="Franklin Gothic Book" panose="020B0503020102020204" pitchFamily="34" charset="0"/>
              </a:rPr>
              <a:t>It was he who gave some to be apostles, some to be prophets, some to be evangelists, and some to be pastors and teachers, to prepare God’s people for works of service, so that the body of Christ may be built up until we all reach unity in the faith and in the knowledge of the Son of God and become mature, </a:t>
            </a:r>
            <a:r>
              <a:rPr lang="en-US" b="1" dirty="0">
                <a:latin typeface="Franklin Gothic Book" panose="020B0503020102020204" pitchFamily="34" charset="0"/>
              </a:rPr>
              <a:t>attaining to the whole measure of the fullness of Christ. </a:t>
            </a:r>
            <a:r>
              <a:rPr lang="is-IS" dirty="0">
                <a:latin typeface="Franklin Gothic Book" panose="020B0503020102020204" pitchFamily="34" charset="0"/>
              </a:rPr>
              <a:t>…. </a:t>
            </a:r>
            <a:r>
              <a:rPr lang="en-US" dirty="0">
                <a:latin typeface="Franklin Gothic Book" panose="020B0503020102020204" pitchFamily="34" charset="0"/>
              </a:rPr>
              <a:t>speaking the truth in love, </a:t>
            </a:r>
            <a:r>
              <a:rPr lang="en-US" b="1" dirty="0">
                <a:latin typeface="Franklin Gothic Book" panose="020B0503020102020204" pitchFamily="34" charset="0"/>
              </a:rPr>
              <a:t>we will in all things grow up into him who is the Head, that is, Christ. From him the whole body, joined and held together by every supporting ligament, grows and builds itself up in love, as each part does its work. </a:t>
            </a:r>
          </a:p>
          <a:p>
            <a:pPr marL="274309" lvl="1" indent="0" algn="r">
              <a:lnSpc>
                <a:spcPct val="110000"/>
              </a:lnSpc>
              <a:spcAft>
                <a:spcPts val="0"/>
              </a:spcAft>
              <a:buNone/>
              <a:defRPr/>
            </a:pPr>
            <a:r>
              <a:rPr lang="en-US" dirty="0">
                <a:latin typeface="Franklin Gothic Book" panose="020B0503020102020204" pitchFamily="34" charset="0"/>
              </a:rPr>
              <a:t>Ephesians 4:11–16 </a:t>
            </a:r>
            <a:endParaRPr lang="en-US" b="1" dirty="0">
              <a:solidFill>
                <a:srgbClr val="0D0D0D"/>
              </a:solidFill>
              <a:latin typeface="Franklin Gothic Book" panose="020B0503020102020204" pitchFamily="34" charset="0"/>
              <a:cs typeface="Californian FB"/>
            </a:endParaRPr>
          </a:p>
        </p:txBody>
      </p:sp>
      <p:sp>
        <p:nvSpPr>
          <p:cNvPr id="2" name="Title 1"/>
          <p:cNvSpPr>
            <a:spLocks noGrp="1"/>
          </p:cNvSpPr>
          <p:nvPr>
            <p:ph type="title"/>
          </p:nvPr>
        </p:nvSpPr>
        <p:spPr>
          <a:xfrm>
            <a:off x="810000" y="447188"/>
            <a:ext cx="11382000" cy="970450"/>
          </a:xfrm>
        </p:spPr>
        <p:txBody>
          <a:bodyPr/>
          <a:lstStyle/>
          <a:p>
            <a:r>
              <a:rPr lang="en-US" b="0" dirty="0">
                <a:latin typeface="Franklin Gothic Demi Cond" panose="020B0706030402020204" pitchFamily="34" charset="0"/>
              </a:rPr>
              <a:t>Three Characteristics of Healthy </a:t>
            </a:r>
            <a:r>
              <a:rPr lang="en-US" b="0" dirty="0" smtClean="0">
                <a:latin typeface="Franklin Gothic Demi Cond" panose="020B0706030402020204" pitchFamily="34" charset="0"/>
              </a:rPr>
              <a:t>Organizations</a:t>
            </a:r>
            <a:endParaRPr lang="en-US" b="0" dirty="0">
              <a:latin typeface="Franklin Gothic Demi Cond" panose="020B0706030402020204" pitchFamily="34" charset="0"/>
            </a:endParaRPr>
          </a:p>
        </p:txBody>
      </p:sp>
    </p:spTree>
    <p:extLst>
      <p:ext uri="{BB962C8B-B14F-4D97-AF65-F5344CB8AC3E}">
        <p14:creationId xmlns:p14="http://schemas.microsoft.com/office/powerpoint/2010/main" val="1083816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352800" y="3429000"/>
            <a:ext cx="2743200" cy="2438400"/>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anchor="ctr"/>
          <a:lstStyle/>
          <a:p>
            <a:pPr>
              <a:defRPr/>
            </a:pPr>
            <a:endParaRPr lang="en-US"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9699" name="Title 1"/>
          <p:cNvSpPr>
            <a:spLocks noGrp="1"/>
          </p:cNvSpPr>
          <p:nvPr>
            <p:ph type="title" idx="4294967295"/>
          </p:nvPr>
        </p:nvSpPr>
        <p:spPr>
          <a:xfrm>
            <a:off x="0" y="447675"/>
            <a:ext cx="10572750" cy="969963"/>
          </a:xfrm>
        </p:spPr>
        <p:txBody>
          <a:bodyPr/>
          <a:lstStyle/>
          <a:p>
            <a:pPr>
              <a:defRPr/>
            </a:pPr>
            <a:r>
              <a:rPr lang="en-US" sz="6000" dirty="0">
                <a:latin typeface="Franklin Gothic Demi Cond" panose="020B0706030402020204" pitchFamily="34" charset="0"/>
                <a:cs typeface="Arial" charset="0"/>
              </a:rPr>
              <a:t>DISCIPLESHIP</a:t>
            </a:r>
          </a:p>
        </p:txBody>
      </p:sp>
      <p:sp>
        <p:nvSpPr>
          <p:cNvPr id="6" name="Oval 5"/>
          <p:cNvSpPr/>
          <p:nvPr/>
        </p:nvSpPr>
        <p:spPr>
          <a:xfrm>
            <a:off x="4724400" y="1219200"/>
            <a:ext cx="2743200" cy="251460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6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Oval 6"/>
          <p:cNvSpPr/>
          <p:nvPr/>
        </p:nvSpPr>
        <p:spPr>
          <a:xfrm>
            <a:off x="6096000" y="3429000"/>
            <a:ext cx="2743200" cy="2514600"/>
          </a:xfrm>
          <a:prstGeom prst="ellipse">
            <a:avLst/>
          </a:prstGeom>
          <a:solidFill>
            <a:srgbClr val="0070C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endParaRPr lang="en-US"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8"/>
          <p:cNvSpPr/>
          <p:nvPr/>
        </p:nvSpPr>
        <p:spPr>
          <a:xfrm>
            <a:off x="3733800" y="4343400"/>
            <a:ext cx="1981200" cy="707886"/>
          </a:xfrm>
          <a:prstGeom prst="rect">
            <a:avLst/>
          </a:prstGeom>
        </p:spPr>
        <p:txBody>
          <a:bodyPr>
            <a:spAutoFit/>
          </a:bodyPr>
          <a:lstStyle/>
          <a:p>
            <a:pPr algn="ctr">
              <a:defRPr/>
            </a:pPr>
            <a:r>
              <a:rPr lang="en-US" sz="2000" b="1" dirty="0">
                <a:latin typeface="Franklin Gothic Demi Cond" panose="020B0706030402020204" pitchFamily="34" charset="0"/>
                <a:cs typeface="Arial" charset="0"/>
              </a:rPr>
              <a:t>ORTHOPATHY</a:t>
            </a:r>
          </a:p>
          <a:p>
            <a:pPr algn="ctr">
              <a:defRPr/>
            </a:pPr>
            <a:r>
              <a:rPr lang="en-US" sz="2000" b="1" dirty="0">
                <a:latin typeface="Franklin Gothic Demi Cond" panose="020B0706030402020204" pitchFamily="34" charset="0"/>
                <a:cs typeface="Arial" charset="0"/>
              </a:rPr>
              <a:t>(Feelings)</a:t>
            </a:r>
          </a:p>
        </p:txBody>
      </p:sp>
      <p:sp>
        <p:nvSpPr>
          <p:cNvPr id="10" name="Rectangle 9"/>
          <p:cNvSpPr/>
          <p:nvPr/>
        </p:nvSpPr>
        <p:spPr>
          <a:xfrm>
            <a:off x="6400800" y="4343400"/>
            <a:ext cx="2286000" cy="707886"/>
          </a:xfrm>
          <a:prstGeom prst="rect">
            <a:avLst/>
          </a:prstGeom>
        </p:spPr>
        <p:txBody>
          <a:bodyPr>
            <a:spAutoFit/>
          </a:bodyPr>
          <a:lstStyle/>
          <a:p>
            <a:pPr algn="ctr">
              <a:defRPr/>
            </a:pPr>
            <a:r>
              <a:rPr lang="en-US" sz="2000" b="1" dirty="0">
                <a:latin typeface="Franklin Gothic Demi Cond" panose="020B0706030402020204" pitchFamily="34" charset="0"/>
                <a:cs typeface="Arial" charset="0"/>
              </a:rPr>
              <a:t>ORTHOPRAXY</a:t>
            </a:r>
          </a:p>
          <a:p>
            <a:pPr algn="ctr">
              <a:defRPr/>
            </a:pPr>
            <a:r>
              <a:rPr lang="en-US" sz="2000" b="1" dirty="0">
                <a:latin typeface="Franklin Gothic Demi Cond" panose="020B0706030402020204" pitchFamily="34" charset="0"/>
                <a:cs typeface="Arial" charset="0"/>
              </a:rPr>
              <a:t>(Actions)</a:t>
            </a:r>
          </a:p>
        </p:txBody>
      </p:sp>
      <p:sp>
        <p:nvSpPr>
          <p:cNvPr id="11" name="Rectangle 10"/>
          <p:cNvSpPr/>
          <p:nvPr/>
        </p:nvSpPr>
        <p:spPr>
          <a:xfrm>
            <a:off x="4953000" y="2209800"/>
            <a:ext cx="2286000" cy="707886"/>
          </a:xfrm>
          <a:prstGeom prst="rect">
            <a:avLst/>
          </a:prstGeom>
        </p:spPr>
        <p:txBody>
          <a:bodyPr>
            <a:spAutoFit/>
          </a:bodyPr>
          <a:lstStyle/>
          <a:p>
            <a:pPr algn="ctr">
              <a:defRPr/>
            </a:pPr>
            <a:r>
              <a:rPr lang="en-US" sz="2000" b="1" dirty="0">
                <a:latin typeface="Franklin Gothic Demi Cond" panose="020B0706030402020204" pitchFamily="34" charset="0"/>
                <a:ea typeface="ＭＳ Ｐゴシック" charset="-128"/>
                <a:cs typeface="Arial" charset="0"/>
              </a:rPr>
              <a:t>ORTHODOXY</a:t>
            </a:r>
          </a:p>
          <a:p>
            <a:pPr algn="ctr">
              <a:defRPr/>
            </a:pPr>
            <a:r>
              <a:rPr lang="en-US" sz="2000" b="1" dirty="0">
                <a:latin typeface="Franklin Gothic Demi Cond" panose="020B0706030402020204" pitchFamily="34" charset="0"/>
                <a:ea typeface="ＭＳ Ｐゴシック" charset="-128"/>
                <a:cs typeface="Arial" charset="0"/>
              </a:rPr>
              <a:t>(Beliefs)</a:t>
            </a:r>
            <a:endParaRPr lang="en-US" sz="2160" b="1" dirty="0">
              <a:latin typeface="Franklin Gothic Demi Cond" panose="020B0706030402020204" pitchFamily="34" charset="0"/>
              <a:ea typeface="ＭＳ Ｐゴシック" charset="-128"/>
              <a:cs typeface="Arial" charset="0"/>
            </a:endParaRPr>
          </a:p>
        </p:txBody>
      </p:sp>
      <p:sp>
        <p:nvSpPr>
          <p:cNvPr id="12" name="Down Arrow 11"/>
          <p:cNvSpPr/>
          <p:nvPr/>
        </p:nvSpPr>
        <p:spPr>
          <a:xfrm rot="3298583">
            <a:off x="7058664" y="788242"/>
            <a:ext cx="1234555" cy="3923912"/>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en-US" sz="2800" b="1" dirty="0">
                <a:solidFill>
                  <a:schemeClr val="bg1"/>
                </a:solidFill>
              </a:rPr>
              <a:t>Discipleship</a:t>
            </a:r>
          </a:p>
        </p:txBody>
      </p:sp>
      <p:sp>
        <p:nvSpPr>
          <p:cNvPr id="13" name="Rectangle 12"/>
          <p:cNvSpPr>
            <a:spLocks noChangeArrowheads="1"/>
          </p:cNvSpPr>
          <p:nvPr/>
        </p:nvSpPr>
        <p:spPr bwMode="auto">
          <a:xfrm>
            <a:off x="1828800" y="5486400"/>
            <a:ext cx="8534400"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800" b="1" dirty="0">
                <a:latin typeface="Franklin Gothic Book" panose="020B0503020102020204" pitchFamily="34" charset="0"/>
              </a:rPr>
              <a:t>"As Christians we are often times educated way beyond the level of our obedience.</a:t>
            </a:r>
            <a:r>
              <a:rPr lang="ja-JP" altLang="en-US" sz="2800" b="1" dirty="0">
                <a:latin typeface="Franklin Gothic Book" panose="020B0503020102020204" pitchFamily="34" charset="0"/>
              </a:rPr>
              <a:t>”</a:t>
            </a:r>
            <a:endParaRPr lang="en-US" altLang="ja-JP" sz="2800" b="1" dirty="0">
              <a:latin typeface="Franklin Gothic Book" panose="020B0503020102020204" pitchFamily="34" charset="0"/>
            </a:endParaRPr>
          </a:p>
          <a:p>
            <a:pPr algn="r"/>
            <a:r>
              <a:rPr lang="en-US" sz="1000" dirty="0">
                <a:latin typeface="Franklin Gothic Book" panose="020B0503020102020204" pitchFamily="34" charset="0"/>
              </a:rPr>
              <a:t>Mark </a:t>
            </a:r>
            <a:r>
              <a:rPr lang="en-US" sz="1000" dirty="0" err="1">
                <a:latin typeface="Franklin Gothic Book" panose="020B0503020102020204" pitchFamily="34" charset="0"/>
              </a:rPr>
              <a:t>Batterson</a:t>
            </a:r>
            <a:r>
              <a:rPr lang="en-US" sz="1000" dirty="0">
                <a:latin typeface="Franklin Gothic Book" panose="020B0503020102020204" pitchFamily="34" charset="0"/>
              </a:rPr>
              <a:t>, </a:t>
            </a:r>
            <a:r>
              <a:rPr lang="en-US" sz="1000" b="1" i="1" u="sng" dirty="0">
                <a:latin typeface="Franklin Gothic Book" panose="020B0503020102020204" pitchFamily="34" charset="0"/>
              </a:rPr>
              <a:t>Primal Fear</a:t>
            </a:r>
            <a:endParaRPr lang="en-US" sz="1600" dirty="0">
              <a:latin typeface="Franklin Gothic Book" panose="020B0503020102020204" pitchFamily="34" charset="0"/>
              <a:cs typeface="Calibri" charset="0"/>
            </a:endParaRPr>
          </a:p>
        </p:txBody>
      </p:sp>
    </p:spTree>
    <p:extLst>
      <p:ext uri="{BB962C8B-B14F-4D97-AF65-F5344CB8AC3E}">
        <p14:creationId xmlns:p14="http://schemas.microsoft.com/office/powerpoint/2010/main" val="3776754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grpId="0" nodeType="clickEffect">
                                  <p:stCondLst>
                                    <p:cond delay="0"/>
                                  </p:stCondLst>
                                  <p:childTnLst>
                                    <p:animMotion origin="layout" path="M 0 4.58709E-6 L 0 0.08327 " pathEditMode="relative" rAng="0" ptsTypes="AA">
                                      <p:cBhvr>
                                        <p:cTn id="30" dur="2000" fill="hold"/>
                                        <p:tgtEl>
                                          <p:spTgt spid="6"/>
                                        </p:tgtEl>
                                        <p:attrNameLst>
                                          <p:attrName>ppt_x</p:attrName>
                                          <p:attrName>ppt_y</p:attrName>
                                        </p:attrNameLst>
                                      </p:cBhvr>
                                      <p:rCtr x="0" y="4200"/>
                                    </p:animMotion>
                                  </p:childTnLst>
                                </p:cTn>
                              </p:par>
                              <p:par>
                                <p:cTn id="31" presetID="56" presetClass="path" presetSubtype="0" accel="50000" decel="50000" fill="hold" grpId="0" nodeType="withEffect">
                                  <p:stCondLst>
                                    <p:cond delay="0"/>
                                  </p:stCondLst>
                                  <p:childTnLst>
                                    <p:animMotion origin="layout" path="M 3.33333E-6 -8.25815E-7 L 0.04166 -0.05552 " pathEditMode="relative" rAng="0" ptsTypes="AA">
                                      <p:cBhvr>
                                        <p:cTn id="32" dur="2000" fill="hold"/>
                                        <p:tgtEl>
                                          <p:spTgt spid="8"/>
                                        </p:tgtEl>
                                        <p:attrNameLst>
                                          <p:attrName>ppt_x</p:attrName>
                                          <p:attrName>ppt_y</p:attrName>
                                        </p:attrNameLst>
                                      </p:cBhvr>
                                      <p:rCtr x="2100" y="-2800"/>
                                    </p:animMotion>
                                  </p:childTnLst>
                                </p:cTn>
                              </p:par>
                              <p:par>
                                <p:cTn id="33" presetID="56" presetClass="path" presetSubtype="0" accel="50000" decel="50000" fill="hold" grpId="0" nodeType="withEffect">
                                  <p:stCondLst>
                                    <p:cond delay="0"/>
                                  </p:stCondLst>
                                  <p:childTnLst>
                                    <p:animMotion origin="layout" path="M 1.11022E-16 2.5746E-6 L -0.04167 -0.05552 " pathEditMode="relative" rAng="0" ptsTypes="AA">
                                      <p:cBhvr>
                                        <p:cTn id="34" dur="2000" fill="hold"/>
                                        <p:tgtEl>
                                          <p:spTgt spid="7"/>
                                        </p:tgtEl>
                                        <p:attrNameLst>
                                          <p:attrName>ppt_x</p:attrName>
                                          <p:attrName>ppt_y</p:attrName>
                                        </p:attrNameLst>
                                      </p:cBhvr>
                                      <p:rCtr x="-2100" y="-2800"/>
                                    </p:animMotion>
                                  </p:childTnLst>
                                </p:cTn>
                              </p:par>
                            </p:childTnLst>
                          </p:cTn>
                        </p:par>
                        <p:par>
                          <p:cTn id="35" fill="hold" nodeType="afterGroup">
                            <p:stCondLst>
                              <p:cond delay="20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P spid="6" grpId="1" animBg="1"/>
      <p:bldP spid="7" grpId="0" animBg="1"/>
      <p:bldP spid="7" grpId="1" animBg="1"/>
      <p:bldP spid="9" grpId="0"/>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933950" y="4118610"/>
            <a:ext cx="2194560" cy="2194560"/>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anchor="ctr"/>
          <a:lstStyle/>
          <a:p>
            <a:pPr eaLnBrk="1" hangingPunct="1">
              <a:defRPr/>
            </a:pPr>
            <a:endParaRPr lang="en-US" sz="1250" b="1" dirty="0">
              <a:solidFill>
                <a:schemeClr val="tx1"/>
              </a:solidFill>
              <a:effectLst>
                <a:outerShdw blurRad="38100" dist="38100" dir="2700000" algn="tl">
                  <a:srgbClr val="000000">
                    <a:alpha val="43137"/>
                  </a:srgbClr>
                </a:outerShdw>
              </a:effectLst>
              <a:cs typeface="Arial" pitchFamily="34" charset="0"/>
            </a:endParaRPr>
          </a:p>
        </p:txBody>
      </p:sp>
      <p:sp>
        <p:nvSpPr>
          <p:cNvPr id="29699" name="Title 1"/>
          <p:cNvSpPr>
            <a:spLocks noGrp="1"/>
          </p:cNvSpPr>
          <p:nvPr>
            <p:ph type="title"/>
          </p:nvPr>
        </p:nvSpPr>
        <p:spPr>
          <a:xfrm>
            <a:off x="738101" y="474736"/>
            <a:ext cx="7570470" cy="1007746"/>
          </a:xfrm>
          <a:effectLst/>
        </p:spPr>
        <p:txBody>
          <a:bodyPr rtlCol="0">
            <a:noAutofit/>
          </a:bodyPr>
          <a:lstStyle/>
          <a:p>
            <a:pPr>
              <a:defRPr/>
            </a:pPr>
            <a:r>
              <a:rPr lang="en-US" sz="5400" u="sng" dirty="0">
                <a:latin typeface="Franklin Gothic Demi Cond" panose="020B0706030402020204" pitchFamily="34" charset="0"/>
                <a:cs typeface="Arial" charset="0"/>
              </a:rPr>
              <a:t>KINGDOM CONCEPT</a:t>
            </a:r>
            <a:br>
              <a:rPr lang="en-US" sz="5400" u="sng" dirty="0">
                <a:latin typeface="Franklin Gothic Demi Cond" panose="020B0706030402020204" pitchFamily="34" charset="0"/>
                <a:cs typeface="Arial" charset="0"/>
              </a:rPr>
            </a:br>
            <a:r>
              <a:rPr lang="en-US" sz="1400" u="sng" dirty="0">
                <a:latin typeface="Franklin Gothic Book" panose="020B0503020102020204" pitchFamily="34" charset="0"/>
                <a:cs typeface="Arial" charset="0"/>
              </a:rPr>
              <a:t>Church Unique </a:t>
            </a:r>
            <a:r>
              <a:rPr lang="en-US" sz="1400" b="0" dirty="0">
                <a:latin typeface="Franklin Gothic Book" panose="020B0503020102020204" pitchFamily="34" charset="0"/>
                <a:cs typeface="Arial" charset="0"/>
              </a:rPr>
              <a:t>– Will Mancini</a:t>
            </a:r>
            <a:endParaRPr lang="en-US" sz="1400" u="sng" dirty="0">
              <a:latin typeface="Franklin Gothic Demi Cond" panose="020B0706030402020204" pitchFamily="34" charset="0"/>
              <a:cs typeface="Arial" charset="0"/>
            </a:endParaRPr>
          </a:p>
        </p:txBody>
      </p:sp>
      <p:sp>
        <p:nvSpPr>
          <p:cNvPr id="6" name="Oval 5"/>
          <p:cNvSpPr/>
          <p:nvPr/>
        </p:nvSpPr>
        <p:spPr>
          <a:xfrm>
            <a:off x="3802380" y="2124074"/>
            <a:ext cx="2326006" cy="219456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160" b="1" dirty="0">
              <a:solidFill>
                <a:schemeClr val="tx1"/>
              </a:solidFill>
              <a:effectLst>
                <a:outerShdw blurRad="38100" dist="38100" dir="2700000" algn="tl">
                  <a:srgbClr val="000000">
                    <a:alpha val="43137"/>
                  </a:srgbClr>
                </a:outerShdw>
              </a:effectLst>
              <a:cs typeface="Arial" pitchFamily="34" charset="0"/>
            </a:endParaRPr>
          </a:p>
        </p:txBody>
      </p:sp>
      <p:sp>
        <p:nvSpPr>
          <p:cNvPr id="7" name="Oval 6"/>
          <p:cNvSpPr/>
          <p:nvPr/>
        </p:nvSpPr>
        <p:spPr>
          <a:xfrm>
            <a:off x="6137910" y="2209800"/>
            <a:ext cx="2194560" cy="2194560"/>
          </a:xfrm>
          <a:prstGeom prst="ellipse">
            <a:avLst/>
          </a:prstGeom>
          <a:solidFill>
            <a:srgbClr val="0070C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eaLnBrk="1" hangingPunct="1">
              <a:defRPr/>
            </a:pPr>
            <a:endParaRPr lang="en-US" sz="1388" b="1" dirty="0">
              <a:solidFill>
                <a:schemeClr val="tx1"/>
              </a:solidFill>
              <a:effectLst>
                <a:outerShdw blurRad="38100" dist="38100" dir="2700000" algn="tl">
                  <a:srgbClr val="000000">
                    <a:alpha val="43137"/>
                  </a:srgbClr>
                </a:outerShdw>
              </a:effectLst>
              <a:cs typeface="Arial" pitchFamily="34" charset="0"/>
            </a:endParaRPr>
          </a:p>
        </p:txBody>
      </p:sp>
      <p:sp>
        <p:nvSpPr>
          <p:cNvPr id="9" name="Rectangle 8"/>
          <p:cNvSpPr/>
          <p:nvPr/>
        </p:nvSpPr>
        <p:spPr>
          <a:xfrm>
            <a:off x="4951094" y="4311707"/>
            <a:ext cx="2186940" cy="1791260"/>
          </a:xfrm>
          <a:prstGeom prst="rect">
            <a:avLst/>
          </a:prstGeom>
        </p:spPr>
        <p:txBody>
          <a:bodyPr wrap="square">
            <a:spAutoFit/>
          </a:bodyPr>
          <a:lstStyle/>
          <a:p>
            <a:pPr algn="ctr" eaLnBrk="1" hangingPunct="1">
              <a:defRPr/>
            </a:pPr>
            <a:r>
              <a:rPr lang="en-US" sz="2160" b="1" dirty="0">
                <a:latin typeface="Franklin Gothic Demi Cond" panose="020B0706030402020204" pitchFamily="34" charset="0"/>
                <a:cs typeface="Arial" charset="0"/>
              </a:rPr>
              <a:t>APOSTOLIC PASSION</a:t>
            </a:r>
          </a:p>
          <a:p>
            <a:pPr algn="ctr" eaLnBrk="1" hangingPunct="1">
              <a:defRPr/>
            </a:pPr>
            <a:r>
              <a:rPr lang="en-US" sz="1680" dirty="0">
                <a:latin typeface="Franklin Gothic Book" panose="020B0503020102020204" pitchFamily="34" charset="0"/>
                <a:ea typeface="Arial Narrow" charset="0"/>
                <a:cs typeface="Arial Narrow" charset="0"/>
              </a:rPr>
              <a:t>What particular focus most </a:t>
            </a:r>
            <a:r>
              <a:rPr lang="en-US" sz="1680" b="1" u="sng" dirty="0">
                <a:latin typeface="Franklin Gothic Book" panose="020B0503020102020204" pitchFamily="34" charset="0"/>
                <a:ea typeface="Arial Narrow" charset="0"/>
                <a:cs typeface="Arial Narrow" charset="0"/>
              </a:rPr>
              <a:t>energizes</a:t>
            </a:r>
            <a:r>
              <a:rPr lang="en-US" sz="1680" dirty="0">
                <a:latin typeface="Franklin Gothic Book" panose="020B0503020102020204" pitchFamily="34" charset="0"/>
                <a:ea typeface="Arial Narrow" charset="0"/>
                <a:cs typeface="Arial Narrow" charset="0"/>
              </a:rPr>
              <a:t> and </a:t>
            </a:r>
            <a:r>
              <a:rPr lang="en-US" sz="1680" b="1" u="sng" dirty="0">
                <a:latin typeface="Franklin Gothic Book" panose="020B0503020102020204" pitchFamily="34" charset="0"/>
                <a:ea typeface="Arial Narrow" charset="0"/>
                <a:cs typeface="Arial Narrow" charset="0"/>
              </a:rPr>
              <a:t>animates</a:t>
            </a:r>
            <a:r>
              <a:rPr lang="en-US" sz="1680" dirty="0">
                <a:latin typeface="Franklin Gothic Book" panose="020B0503020102020204" pitchFamily="34" charset="0"/>
                <a:ea typeface="Arial Narrow" charset="0"/>
                <a:cs typeface="Arial Narrow" charset="0"/>
              </a:rPr>
              <a:t> our church and leadership?</a:t>
            </a:r>
          </a:p>
        </p:txBody>
      </p:sp>
      <p:sp>
        <p:nvSpPr>
          <p:cNvPr id="10" name="Rectangle 9"/>
          <p:cNvSpPr/>
          <p:nvPr/>
        </p:nvSpPr>
        <p:spPr>
          <a:xfrm>
            <a:off x="6248400" y="2286000"/>
            <a:ext cx="2049780" cy="2049792"/>
          </a:xfrm>
          <a:prstGeom prst="rect">
            <a:avLst/>
          </a:prstGeom>
        </p:spPr>
        <p:txBody>
          <a:bodyPr>
            <a:spAutoFit/>
          </a:bodyPr>
          <a:lstStyle/>
          <a:p>
            <a:pPr algn="ctr" eaLnBrk="1" hangingPunct="1">
              <a:defRPr/>
            </a:pPr>
            <a:r>
              <a:rPr lang="en-US" sz="2160" b="1" dirty="0">
                <a:latin typeface="Franklin Gothic Demi Cond" panose="020B0706030402020204" pitchFamily="34" charset="0"/>
                <a:cs typeface="Arial" charset="0"/>
              </a:rPr>
              <a:t>COLLECTIVE POTENTIAL</a:t>
            </a:r>
          </a:p>
          <a:p>
            <a:pPr algn="ctr" eaLnBrk="1" hangingPunct="1">
              <a:defRPr/>
            </a:pPr>
            <a:r>
              <a:rPr lang="en-US" sz="1680" dirty="0">
                <a:latin typeface="Franklin Gothic Book" panose="020B0503020102020204" pitchFamily="34" charset="0"/>
                <a:ea typeface="Arial Narrow" charset="0"/>
                <a:cs typeface="Arial Narrow" charset="0"/>
              </a:rPr>
              <a:t>What are the unique </a:t>
            </a:r>
            <a:r>
              <a:rPr lang="en-US" sz="1680" b="1" u="sng" dirty="0">
                <a:latin typeface="Franklin Gothic Book" panose="020B0503020102020204" pitchFamily="34" charset="0"/>
                <a:ea typeface="Arial Narrow" charset="0"/>
                <a:cs typeface="Arial Narrow" charset="0"/>
              </a:rPr>
              <a:t>resources</a:t>
            </a:r>
            <a:r>
              <a:rPr lang="en-US" sz="1680" dirty="0">
                <a:latin typeface="Franklin Gothic Book" panose="020B0503020102020204" pitchFamily="34" charset="0"/>
                <a:ea typeface="Arial Narrow" charset="0"/>
                <a:cs typeface="Arial Narrow" charset="0"/>
              </a:rPr>
              <a:t> and </a:t>
            </a:r>
            <a:r>
              <a:rPr lang="en-US" sz="1680" b="1" u="sng" dirty="0">
                <a:latin typeface="Franklin Gothic Book" panose="020B0503020102020204" pitchFamily="34" charset="0"/>
                <a:ea typeface="Arial Narrow" charset="0"/>
                <a:cs typeface="Arial Narrow" charset="0"/>
              </a:rPr>
              <a:t>capabilities </a:t>
            </a:r>
            <a:r>
              <a:rPr lang="en-US" sz="1680" dirty="0">
                <a:latin typeface="Franklin Gothic Book" panose="020B0503020102020204" pitchFamily="34" charset="0"/>
                <a:ea typeface="Arial Narrow" charset="0"/>
                <a:cs typeface="Arial Narrow" charset="0"/>
              </a:rPr>
              <a:t>that God brings together in us?</a:t>
            </a:r>
            <a:endParaRPr lang="en-US" sz="1680" b="1" dirty="0">
              <a:solidFill>
                <a:srgbClr val="000000"/>
              </a:solidFill>
              <a:effectLst>
                <a:outerShdw blurRad="38100" dist="38100" dir="2700000" algn="tl">
                  <a:srgbClr val="DDDDDD"/>
                </a:outerShdw>
              </a:effectLst>
              <a:latin typeface="Franklin Gothic Book" panose="020B0503020102020204" pitchFamily="34" charset="0"/>
              <a:ea typeface="Arial Narrow" charset="0"/>
              <a:cs typeface="Arial Narrow" charset="0"/>
            </a:endParaRPr>
          </a:p>
        </p:txBody>
      </p:sp>
      <p:sp>
        <p:nvSpPr>
          <p:cNvPr id="11" name="Rectangle 10"/>
          <p:cNvSpPr/>
          <p:nvPr/>
        </p:nvSpPr>
        <p:spPr>
          <a:xfrm>
            <a:off x="3954780" y="2209800"/>
            <a:ext cx="2019300" cy="1791260"/>
          </a:xfrm>
          <a:prstGeom prst="rect">
            <a:avLst/>
          </a:prstGeom>
        </p:spPr>
        <p:txBody>
          <a:bodyPr>
            <a:spAutoFit/>
          </a:bodyPr>
          <a:lstStyle/>
          <a:p>
            <a:pPr algn="ctr" eaLnBrk="1" hangingPunct="1">
              <a:defRPr/>
            </a:pPr>
            <a:r>
              <a:rPr lang="en-US" sz="2160" b="1" dirty="0">
                <a:latin typeface="Franklin Gothic Demi Cond" panose="020B0706030402020204" pitchFamily="34" charset="0"/>
                <a:cs typeface="Arial" charset="0"/>
              </a:rPr>
              <a:t>LOCAL PREDICAMENT</a:t>
            </a:r>
          </a:p>
          <a:p>
            <a:pPr algn="ctr" eaLnBrk="1" hangingPunct="1">
              <a:defRPr/>
            </a:pPr>
            <a:r>
              <a:rPr lang="en-US" sz="1680" dirty="0">
                <a:latin typeface="Franklin Gothic Book" panose="020B0503020102020204" pitchFamily="34" charset="0"/>
                <a:ea typeface="Arial Narrow" charset="0"/>
                <a:cs typeface="Arial Narrow" charset="0"/>
              </a:rPr>
              <a:t>What are the unique </a:t>
            </a:r>
            <a:r>
              <a:rPr lang="en-US" sz="1680" b="1" u="sng" dirty="0">
                <a:latin typeface="Franklin Gothic Book" panose="020B0503020102020204" pitchFamily="34" charset="0"/>
                <a:ea typeface="Arial Narrow" charset="0"/>
                <a:cs typeface="Arial Narrow" charset="0"/>
              </a:rPr>
              <a:t>needs</a:t>
            </a:r>
            <a:r>
              <a:rPr lang="en-US" sz="1680" dirty="0">
                <a:latin typeface="Franklin Gothic Book" panose="020B0503020102020204" pitchFamily="34" charset="0"/>
                <a:ea typeface="Arial Narrow" charset="0"/>
                <a:cs typeface="Arial Narrow" charset="0"/>
              </a:rPr>
              <a:t> and </a:t>
            </a:r>
            <a:r>
              <a:rPr lang="en-US" sz="1680" b="1" u="sng" dirty="0">
                <a:latin typeface="Franklin Gothic Book" panose="020B0503020102020204" pitchFamily="34" charset="0"/>
                <a:ea typeface="Arial Narrow" charset="0"/>
                <a:cs typeface="Arial Narrow" charset="0"/>
              </a:rPr>
              <a:t>opportunities</a:t>
            </a:r>
            <a:r>
              <a:rPr lang="en-US" sz="1680" dirty="0">
                <a:latin typeface="Franklin Gothic Book" panose="020B0503020102020204" pitchFamily="34" charset="0"/>
                <a:ea typeface="Arial Narrow" charset="0"/>
                <a:cs typeface="Arial Narrow" charset="0"/>
              </a:rPr>
              <a:t> where God has placed us?</a:t>
            </a:r>
            <a:endParaRPr lang="en-US" sz="1680" b="1" dirty="0">
              <a:solidFill>
                <a:srgbClr val="000000"/>
              </a:solidFill>
              <a:latin typeface="Franklin Gothic Book" panose="020B0503020102020204" pitchFamily="34" charset="0"/>
              <a:ea typeface="Arial Narrow" charset="0"/>
              <a:cs typeface="Arial Narrow" charset="0"/>
            </a:endParaRPr>
          </a:p>
        </p:txBody>
      </p:sp>
      <p:sp>
        <p:nvSpPr>
          <p:cNvPr id="12" name="Down Arrow 11"/>
          <p:cNvSpPr/>
          <p:nvPr/>
        </p:nvSpPr>
        <p:spPr>
          <a:xfrm rot="5400000">
            <a:off x="7320442" y="2806322"/>
            <a:ext cx="857330" cy="2724940"/>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hangingPunct="1">
              <a:defRPr/>
            </a:pPr>
            <a:r>
              <a:rPr lang="en-US" sz="1667" b="1" dirty="0">
                <a:solidFill>
                  <a:schemeClr val="bg1"/>
                </a:solidFill>
                <a:latin typeface="Franklin Gothic Demi Cond" panose="020B0706030402020204" pitchFamily="34" charset="0"/>
              </a:rPr>
              <a:t>KINGDOM CONCEPT</a:t>
            </a:r>
          </a:p>
        </p:txBody>
      </p:sp>
    </p:spTree>
    <p:extLst>
      <p:ext uri="{BB962C8B-B14F-4D97-AF65-F5344CB8AC3E}">
        <p14:creationId xmlns:p14="http://schemas.microsoft.com/office/powerpoint/2010/main" val="5508083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grpId="0" nodeType="clickEffect">
                                  <p:stCondLst>
                                    <p:cond delay="0"/>
                                  </p:stCondLst>
                                  <p:childTnLst>
                                    <p:animMotion origin="layout" path="M -1.45833E-6 4.07407E-6 L 0.07722 0.0787 " pathEditMode="relative" rAng="0" ptsTypes="AA">
                                      <p:cBhvr>
                                        <p:cTn id="30" dur="2000" fill="hold"/>
                                        <p:tgtEl>
                                          <p:spTgt spid="6"/>
                                        </p:tgtEl>
                                        <p:attrNameLst>
                                          <p:attrName>ppt_x</p:attrName>
                                          <p:attrName>ppt_y</p:attrName>
                                        </p:attrNameLst>
                                      </p:cBhvr>
                                      <p:rCtr x="3854" y="3935"/>
                                    </p:animMotion>
                                  </p:childTnLst>
                                </p:cTn>
                              </p:par>
                              <p:par>
                                <p:cTn id="31" presetID="56" presetClass="path" presetSubtype="0" accel="50000" decel="50000" fill="hold" grpId="0" nodeType="withEffect">
                                  <p:stCondLst>
                                    <p:cond delay="0"/>
                                  </p:stCondLst>
                                  <p:childTnLst>
                                    <p:animMotion origin="layout" path="M -1.45833E-6 3.33333E-6 L -0.00091 -0.10625 " pathEditMode="relative" rAng="0" ptsTypes="AA">
                                      <p:cBhvr>
                                        <p:cTn id="32" dur="2000" fill="hold"/>
                                        <p:tgtEl>
                                          <p:spTgt spid="8"/>
                                        </p:tgtEl>
                                        <p:attrNameLst>
                                          <p:attrName>ppt_x</p:attrName>
                                          <p:attrName>ppt_y</p:attrName>
                                        </p:attrNameLst>
                                      </p:cBhvr>
                                      <p:rCtr x="-52" y="-5324"/>
                                    </p:animMotion>
                                  </p:childTnLst>
                                </p:cTn>
                              </p:par>
                              <p:par>
                                <p:cTn id="33" presetID="56" presetClass="path" presetSubtype="0" accel="50000" decel="50000" fill="hold" grpId="0" nodeType="withEffect">
                                  <p:stCondLst>
                                    <p:cond delay="0"/>
                                  </p:stCondLst>
                                  <p:childTnLst>
                                    <p:animMotion origin="layout" path="M 6.25E-7 4.07407E-6 L -0.07175 0.07407 " pathEditMode="relative" rAng="0" ptsTypes="AA">
                                      <p:cBhvr>
                                        <p:cTn id="34" dur="2000" fill="hold"/>
                                        <p:tgtEl>
                                          <p:spTgt spid="7"/>
                                        </p:tgtEl>
                                        <p:attrNameLst>
                                          <p:attrName>ppt_x</p:attrName>
                                          <p:attrName>ppt_y</p:attrName>
                                        </p:attrNameLst>
                                      </p:cBhvr>
                                      <p:rCtr x="-3594" y="3704"/>
                                    </p:animMotion>
                                  </p:childTnLst>
                                </p:cTn>
                              </p:par>
                              <p:par>
                                <p:cTn id="35" presetID="0" presetClass="path" presetSubtype="0" accel="50000" decel="50000" fill="hold" grpId="1" nodeType="withEffect">
                                  <p:stCondLst>
                                    <p:cond delay="0"/>
                                  </p:stCondLst>
                                  <p:childTnLst>
                                    <p:animMotion origin="layout" path="M -1.45833E-6 2.22222E-6 L -0.17448 -0.05602 " pathEditMode="relative" rAng="0" ptsTypes="AA">
                                      <p:cBhvr>
                                        <p:cTn id="36" dur="2000" fill="hold"/>
                                        <p:tgtEl>
                                          <p:spTgt spid="11"/>
                                        </p:tgtEl>
                                        <p:attrNameLst>
                                          <p:attrName>ppt_x</p:attrName>
                                          <p:attrName>ppt_y</p:attrName>
                                        </p:attrNameLst>
                                      </p:cBhvr>
                                      <p:rCtr x="-8724" y="-2801"/>
                                    </p:animMotion>
                                  </p:childTnLst>
                                </p:cTn>
                              </p:par>
                              <p:par>
                                <p:cTn id="37" presetID="0" presetClass="path" presetSubtype="0" accel="50000" decel="50000" fill="hold" grpId="1" nodeType="withEffect">
                                  <p:stCondLst>
                                    <p:cond delay="0"/>
                                  </p:stCondLst>
                                  <p:childTnLst>
                                    <p:animMotion origin="layout" path="M -0.00013 -0.00278 L 0.18125 -0.06505 " pathEditMode="relative" rAng="0" ptsTypes="AA">
                                      <p:cBhvr>
                                        <p:cTn id="38" dur="2000" fill="hold"/>
                                        <p:tgtEl>
                                          <p:spTgt spid="10"/>
                                        </p:tgtEl>
                                        <p:attrNameLst>
                                          <p:attrName>ppt_x</p:attrName>
                                          <p:attrName>ppt_y</p:attrName>
                                        </p:attrNameLst>
                                      </p:cBhvr>
                                      <p:rCtr x="9063" y="-3125"/>
                                    </p:animMotion>
                                  </p:childTnLst>
                                </p:cTn>
                              </p:par>
                              <p:par>
                                <p:cTn id="39" presetID="0" presetClass="path" presetSubtype="0" accel="50000" decel="50000" fill="hold" grpId="1" nodeType="withEffect">
                                  <p:stCondLst>
                                    <p:cond delay="0"/>
                                  </p:stCondLst>
                                  <p:childTnLst>
                                    <p:animMotion origin="layout" path="M -0.00091 -0.00324 L -0.00091 0.13611 " pathEditMode="relative" rAng="0" ptsTypes="AA">
                                      <p:cBhvr>
                                        <p:cTn id="40" dur="2000" fill="hold"/>
                                        <p:tgtEl>
                                          <p:spTgt spid="9"/>
                                        </p:tgtEl>
                                        <p:attrNameLst>
                                          <p:attrName>ppt_x</p:attrName>
                                          <p:attrName>ppt_y</p:attrName>
                                        </p:attrNameLst>
                                      </p:cBhvr>
                                      <p:rCtr x="0" y="6968"/>
                                    </p:animMotion>
                                  </p:childTnLst>
                                </p:cTn>
                              </p:par>
                            </p:childTnLst>
                          </p:cTn>
                        </p:par>
                        <p:par>
                          <p:cTn id="41" fill="hold" nodeType="afterGroup">
                            <p:stCondLst>
                              <p:cond delay="2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P spid="6" grpId="1" animBg="1"/>
      <p:bldP spid="7" grpId="0" animBg="1"/>
      <p:bldP spid="7" grpId="1" animBg="1"/>
      <p:bldP spid="9" grpId="0"/>
      <p:bldP spid="9" grpId="1"/>
      <p:bldP spid="10" grpId="0"/>
      <p:bldP spid="10" grpId="1"/>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362200"/>
            <a:ext cx="11506200" cy="3112770"/>
          </a:xfrm>
        </p:spPr>
        <p:txBody>
          <a:bodyPr rtlCol="0">
            <a:normAutofit/>
          </a:bodyPr>
          <a:lstStyle/>
          <a:p>
            <a:pPr marL="0" indent="0">
              <a:spcAft>
                <a:spcPts val="0"/>
              </a:spcAft>
              <a:buNone/>
              <a:defRPr/>
            </a:pPr>
            <a:r>
              <a:rPr lang="en-US" sz="4000" u="sng" dirty="0">
                <a:latin typeface="Franklin Gothic Demi Cond" panose="020B0706030402020204" pitchFamily="34" charset="0"/>
              </a:rPr>
              <a:t>3. EMPOWERING POLITY</a:t>
            </a:r>
          </a:p>
          <a:p>
            <a:pPr marL="0" indent="0">
              <a:spcAft>
                <a:spcPts val="0"/>
              </a:spcAft>
              <a:buNone/>
              <a:defRPr/>
            </a:pPr>
            <a:r>
              <a:rPr lang="en-US" sz="2400" dirty="0">
                <a:latin typeface="Franklin Gothic Book" panose="020B0503020102020204" pitchFamily="34" charset="0"/>
                <a:cs typeface="Californian FB"/>
              </a:rPr>
              <a:t>Our definition of “leadership” is more about power, authority, and control than it is about </a:t>
            </a:r>
            <a:r>
              <a:rPr lang="en-US" sz="2400" b="1" i="1" u="sng" dirty="0">
                <a:latin typeface="Franklin Gothic Book" panose="020B0503020102020204" pitchFamily="34" charset="0"/>
                <a:cs typeface="Californian FB"/>
              </a:rPr>
              <a:t>STEWARDSHIP OF THE MISSION</a:t>
            </a:r>
            <a:r>
              <a:rPr lang="en-US" sz="2400" dirty="0">
                <a:latin typeface="Franklin Gothic Book" panose="020B0503020102020204" pitchFamily="34" charset="0"/>
                <a:cs typeface="Californian FB"/>
              </a:rPr>
              <a:t> of the Body of Christ.</a:t>
            </a:r>
            <a:endParaRPr lang="en-US" sz="2400" b="1" u="sng" dirty="0">
              <a:latin typeface="Franklin Gothic Book" panose="020B0503020102020204" pitchFamily="34" charset="0"/>
            </a:endParaRPr>
          </a:p>
          <a:p>
            <a:pPr marL="274309" lvl="1" indent="0">
              <a:spcBef>
                <a:spcPts val="2200"/>
              </a:spcBef>
              <a:spcAft>
                <a:spcPts val="0"/>
              </a:spcAft>
              <a:buNone/>
              <a:defRPr/>
            </a:pPr>
            <a:r>
              <a:rPr lang="en-US" dirty="0">
                <a:latin typeface="Franklin Gothic Book" panose="020B0503020102020204" pitchFamily="34" charset="0"/>
              </a:rPr>
              <a:t>It was he who gave some to be apostles, some to be prophets, some to be evangelists, and some to be pastors and teachers, </a:t>
            </a:r>
            <a:r>
              <a:rPr lang="en-US" b="1" dirty="0">
                <a:latin typeface="Franklin Gothic Book" panose="020B0503020102020204" pitchFamily="34" charset="0"/>
              </a:rPr>
              <a:t>to prepare God’s people for works of service</a:t>
            </a:r>
            <a:r>
              <a:rPr lang="en-US" dirty="0">
                <a:latin typeface="Franklin Gothic Book" panose="020B0503020102020204" pitchFamily="34" charset="0"/>
              </a:rPr>
              <a:t>, so that the body of Christ may be built up until we all reach unity in the faith and in the knowledge of the Son of God and become mature, </a:t>
            </a:r>
            <a:r>
              <a:rPr lang="en-US" b="1" dirty="0">
                <a:latin typeface="Franklin Gothic Book" panose="020B0503020102020204" pitchFamily="34" charset="0"/>
              </a:rPr>
              <a:t>attaining to the whole measure of the fullness of Christ. </a:t>
            </a:r>
          </a:p>
          <a:p>
            <a:pPr marL="274309" lvl="1" indent="0" algn="r">
              <a:spcAft>
                <a:spcPts val="0"/>
              </a:spcAft>
              <a:buNone/>
              <a:defRPr/>
            </a:pPr>
            <a:r>
              <a:rPr lang="en-US" dirty="0">
                <a:latin typeface="Franklin Gothic Book" panose="020B0503020102020204" pitchFamily="34" charset="0"/>
              </a:rPr>
              <a:t>Ephesians 4:11–13</a:t>
            </a:r>
            <a:endParaRPr lang="en-US" sz="3200" b="1" u="sng" dirty="0">
              <a:latin typeface="Franklin Gothic Book" panose="020B0503020102020204" pitchFamily="34" charset="0"/>
            </a:endParaRPr>
          </a:p>
        </p:txBody>
      </p:sp>
      <p:sp>
        <p:nvSpPr>
          <p:cNvPr id="2" name="Title 1"/>
          <p:cNvSpPr>
            <a:spLocks noGrp="1"/>
          </p:cNvSpPr>
          <p:nvPr>
            <p:ph type="title"/>
          </p:nvPr>
        </p:nvSpPr>
        <p:spPr/>
        <p:txBody>
          <a:bodyPr/>
          <a:lstStyle/>
          <a:p>
            <a:r>
              <a:rPr lang="en-US" b="0" dirty="0">
                <a:latin typeface="Franklin Gothic Demi Cond" panose="020B0706030402020204" pitchFamily="34" charset="0"/>
              </a:rPr>
              <a:t>Three Characteristics of Healthy Organization</a:t>
            </a:r>
            <a:endParaRPr lang="en-US" dirty="0"/>
          </a:p>
        </p:txBody>
      </p:sp>
    </p:spTree>
    <p:extLst>
      <p:ext uri="{BB962C8B-B14F-4D97-AF65-F5344CB8AC3E}">
        <p14:creationId xmlns:p14="http://schemas.microsoft.com/office/powerpoint/2010/main" val="943102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Franklin Gothic Demi Cond" panose="020B0706030402020204" pitchFamily="34" charset="0"/>
              </a:rPr>
              <a:t>Two Models of Church</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9777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0121" y="2312670"/>
            <a:ext cx="2676526" cy="28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1"/>
            <a:ext cx="4764406" cy="3409951"/>
          </a:xfrm>
          <a:prstGeom prst="rect">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360" b="1" u="sng" dirty="0">
                <a:latin typeface="Franklin Gothic Demi Cond" panose="020B0706030402020204" pitchFamily="34" charset="0"/>
              </a:rPr>
              <a:t>Board</a:t>
            </a:r>
          </a:p>
          <a:p>
            <a:pPr marL="342887" indent="-342887">
              <a:buFont typeface="+mj-lt"/>
              <a:buAutoNum type="arabicPeriod"/>
              <a:defRPr/>
            </a:pPr>
            <a:r>
              <a:rPr lang="en-US" sz="1920" b="1" dirty="0">
                <a:latin typeface="Franklin Gothic Book" panose="020B0503020102020204" pitchFamily="34" charset="0"/>
              </a:rPr>
              <a:t>Represents the Congregation’s Interest  as Owners of the Church</a:t>
            </a:r>
          </a:p>
          <a:p>
            <a:pPr marL="342887" indent="-342887">
              <a:spcBef>
                <a:spcPts val="600"/>
              </a:spcBef>
              <a:buFont typeface="+mj-lt"/>
              <a:buAutoNum type="arabicPeriod"/>
              <a:defRPr/>
            </a:pPr>
            <a:r>
              <a:rPr lang="en-US" sz="1920" b="1" dirty="0">
                <a:latin typeface="Franklin Gothic Book" panose="020B0503020102020204" pitchFamily="34" charset="0"/>
              </a:rPr>
              <a:t>Manages the Organizational Components </a:t>
            </a:r>
          </a:p>
          <a:p>
            <a:pPr marL="342887" indent="-342887">
              <a:spcBef>
                <a:spcPts val="600"/>
              </a:spcBef>
              <a:buFont typeface="+mj-lt"/>
              <a:buAutoNum type="arabicPeriod"/>
              <a:defRPr/>
            </a:pPr>
            <a:r>
              <a:rPr lang="en-US" sz="1920" b="1" dirty="0">
                <a:latin typeface="Franklin Gothic Book" panose="020B0503020102020204" pitchFamily="34" charset="0"/>
              </a:rPr>
              <a:t>Might Develop Strategy for Ministry</a:t>
            </a:r>
          </a:p>
          <a:p>
            <a:pPr marL="342887" indent="-342887">
              <a:spcBef>
                <a:spcPts val="600"/>
              </a:spcBef>
              <a:buFont typeface="+mj-lt"/>
              <a:buAutoNum type="arabicPeriod"/>
              <a:defRPr/>
            </a:pPr>
            <a:r>
              <a:rPr lang="en-US" sz="1920" b="1" dirty="0">
                <a:latin typeface="Franklin Gothic Book" panose="020B0503020102020204" pitchFamily="34" charset="0"/>
              </a:rPr>
              <a:t>Selection Based Upon Democratic Process</a:t>
            </a:r>
          </a:p>
        </p:txBody>
      </p:sp>
      <p:sp>
        <p:nvSpPr>
          <p:cNvPr id="8" name="Rectangle 7"/>
          <p:cNvSpPr/>
          <p:nvPr/>
        </p:nvSpPr>
        <p:spPr>
          <a:xfrm>
            <a:off x="7505700" y="0"/>
            <a:ext cx="4686300" cy="3429000"/>
          </a:xfrm>
          <a:prstGeom prst="rect">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360" b="1" u="sng" dirty="0">
                <a:latin typeface="Franklin Gothic Demi Cond" panose="020B0706030402020204" pitchFamily="34" charset="0"/>
              </a:rPr>
              <a:t>Pastor</a:t>
            </a:r>
          </a:p>
          <a:p>
            <a:pPr marL="342887" indent="-342887">
              <a:buFont typeface="+mj-lt"/>
              <a:buAutoNum type="arabicPeriod"/>
              <a:defRPr/>
            </a:pPr>
            <a:r>
              <a:rPr lang="en-US" sz="1920" b="1" dirty="0">
                <a:latin typeface="Franklin Gothic Book" panose="020B0503020102020204" pitchFamily="34" charset="0"/>
              </a:rPr>
              <a:t>Serves the Congregation as a Chaplain/Priest</a:t>
            </a:r>
          </a:p>
          <a:p>
            <a:pPr marL="342887" indent="-342887">
              <a:spcBef>
                <a:spcPts val="600"/>
              </a:spcBef>
              <a:buFont typeface="+mj-lt"/>
              <a:buAutoNum type="arabicPeriod"/>
              <a:defRPr/>
            </a:pPr>
            <a:r>
              <a:rPr lang="en-US" sz="1920" b="1" dirty="0">
                <a:latin typeface="Franklin Gothic Book" panose="020B0503020102020204" pitchFamily="34" charset="0"/>
              </a:rPr>
              <a:t>Shepherding Defined as Congregational Care</a:t>
            </a:r>
          </a:p>
          <a:p>
            <a:pPr marL="342887" indent="-342887">
              <a:spcBef>
                <a:spcPts val="600"/>
              </a:spcBef>
              <a:buFont typeface="+mj-lt"/>
              <a:buAutoNum type="arabicPeriod"/>
              <a:defRPr/>
            </a:pPr>
            <a:r>
              <a:rPr lang="en-US" sz="1920" b="1" dirty="0">
                <a:latin typeface="Franklin Gothic Book" panose="020B0503020102020204" pitchFamily="34" charset="0"/>
              </a:rPr>
              <a:t>Primary Leadership Platform is the Pulpit</a:t>
            </a:r>
          </a:p>
          <a:p>
            <a:pPr marL="342887" indent="-342887">
              <a:spcBef>
                <a:spcPts val="600"/>
              </a:spcBef>
              <a:buFont typeface="+mj-lt"/>
              <a:buAutoNum type="arabicPeriod"/>
              <a:defRPr/>
            </a:pPr>
            <a:r>
              <a:rPr lang="en-US" sz="1920" b="1" dirty="0">
                <a:latin typeface="Franklin Gothic Book" panose="020B0503020102020204" pitchFamily="34" charset="0"/>
              </a:rPr>
              <a:t>He is Identified as the Minister</a:t>
            </a:r>
          </a:p>
          <a:p>
            <a:pPr marL="342887" indent="-342887">
              <a:spcBef>
                <a:spcPts val="600"/>
              </a:spcBef>
              <a:buFont typeface="+mj-lt"/>
              <a:buAutoNum type="arabicPeriod"/>
              <a:defRPr/>
            </a:pPr>
            <a:r>
              <a:rPr lang="en-US" sz="1920" b="1" dirty="0">
                <a:latin typeface="Franklin Gothic Book" panose="020B0503020102020204" pitchFamily="34" charset="0"/>
              </a:rPr>
              <a:t>Source of Vision</a:t>
            </a:r>
            <a:endParaRPr lang="en-US" sz="1600" b="1" dirty="0">
              <a:latin typeface="Franklin Gothic Book" panose="020B0503020102020204" pitchFamily="34" charset="0"/>
            </a:endParaRPr>
          </a:p>
        </p:txBody>
      </p:sp>
      <p:sp>
        <p:nvSpPr>
          <p:cNvPr id="9" name="Rectangle 8"/>
          <p:cNvSpPr/>
          <p:nvPr/>
        </p:nvSpPr>
        <p:spPr>
          <a:xfrm>
            <a:off x="0" y="3733800"/>
            <a:ext cx="4758690" cy="3124200"/>
          </a:xfrm>
          <a:prstGeom prst="rect">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360" b="1" u="sng" dirty="0">
                <a:latin typeface="Franklin Gothic Demi Cond" panose="020B0706030402020204" pitchFamily="34" charset="0"/>
              </a:rPr>
              <a:t>Congregation</a:t>
            </a:r>
            <a:endParaRPr lang="en-US" sz="1920" b="1" u="sng" dirty="0">
              <a:latin typeface="Franklin Gothic Demi Cond" panose="020B0706030402020204" pitchFamily="34" charset="0"/>
            </a:endParaRPr>
          </a:p>
          <a:p>
            <a:pPr marL="342887" indent="-342887">
              <a:buFont typeface="+mj-lt"/>
              <a:buAutoNum type="arabicPeriod"/>
              <a:defRPr/>
            </a:pPr>
            <a:r>
              <a:rPr lang="en-US" sz="1920" b="1" dirty="0">
                <a:latin typeface="Franklin Gothic Book" panose="020B0503020102020204" pitchFamily="34" charset="0"/>
              </a:rPr>
              <a:t>Focus of Ministry - Customer</a:t>
            </a:r>
          </a:p>
          <a:p>
            <a:pPr marL="342887" indent="-342887">
              <a:spcBef>
                <a:spcPts val="600"/>
              </a:spcBef>
              <a:buFont typeface="+mj-lt"/>
              <a:buAutoNum type="arabicPeriod"/>
              <a:defRPr/>
            </a:pPr>
            <a:r>
              <a:rPr lang="en-US" sz="1920" b="1" dirty="0">
                <a:latin typeface="Franklin Gothic Book" panose="020B0503020102020204" pitchFamily="34" charset="0"/>
              </a:rPr>
              <a:t>20/80 Rule</a:t>
            </a:r>
          </a:p>
          <a:p>
            <a:pPr marL="342887" indent="-342887">
              <a:spcBef>
                <a:spcPts val="600"/>
              </a:spcBef>
              <a:buFont typeface="+mj-lt"/>
              <a:buAutoNum type="arabicPeriod"/>
              <a:defRPr/>
            </a:pPr>
            <a:r>
              <a:rPr lang="en-US" sz="1920" b="1" dirty="0">
                <a:latin typeface="Franklin Gothic Book" panose="020B0503020102020204" pitchFamily="34" charset="0"/>
              </a:rPr>
              <a:t>Vested in Democratic Polity as </a:t>
            </a:r>
            <a:r>
              <a:rPr lang="en-US" sz="1920" b="1" dirty="0" err="1">
                <a:latin typeface="Franklin Gothic Book" panose="020B0503020102020204" pitchFamily="34" charset="0"/>
              </a:rPr>
              <a:t>oweners</a:t>
            </a:r>
            <a:endParaRPr lang="en-US" sz="1920" b="1" dirty="0">
              <a:latin typeface="Franklin Gothic Book" panose="020B0503020102020204" pitchFamily="34" charset="0"/>
            </a:endParaRPr>
          </a:p>
          <a:p>
            <a:pPr marL="342887" indent="-342887">
              <a:spcBef>
                <a:spcPts val="600"/>
              </a:spcBef>
              <a:buFont typeface="+mj-lt"/>
              <a:buAutoNum type="arabicPeriod"/>
              <a:defRPr/>
            </a:pPr>
            <a:r>
              <a:rPr lang="en-US" sz="1920" b="1" dirty="0">
                <a:latin typeface="Franklin Gothic Book" panose="020B0503020102020204" pitchFamily="34" charset="0"/>
              </a:rPr>
              <a:t>Discipleship perceived as the end, not the means to a greater end</a:t>
            </a:r>
          </a:p>
        </p:txBody>
      </p:sp>
      <p:sp>
        <p:nvSpPr>
          <p:cNvPr id="10" name="Rectangle 9"/>
          <p:cNvSpPr/>
          <p:nvPr/>
        </p:nvSpPr>
        <p:spPr>
          <a:xfrm>
            <a:off x="7463790" y="3733800"/>
            <a:ext cx="4728210" cy="3126106"/>
          </a:xfrm>
          <a:prstGeom prst="rect">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360" b="1" u="sng" dirty="0">
                <a:latin typeface="Franklin Gothic Demi Cond" panose="020B0706030402020204" pitchFamily="34" charset="0"/>
              </a:rPr>
              <a:t>Staff</a:t>
            </a:r>
          </a:p>
          <a:p>
            <a:pPr marL="342887" indent="-342887">
              <a:buFont typeface="+mj-lt"/>
              <a:buAutoNum type="arabicPeriod"/>
              <a:defRPr/>
            </a:pPr>
            <a:r>
              <a:rPr lang="en-US" sz="1920" b="1" dirty="0">
                <a:latin typeface="Franklin Gothic Book" panose="020B0503020102020204" pitchFamily="34" charset="0"/>
              </a:rPr>
              <a:t>Often Identified as Ministers</a:t>
            </a:r>
          </a:p>
          <a:p>
            <a:pPr marL="342887" indent="-342887">
              <a:spcBef>
                <a:spcPts val="600"/>
              </a:spcBef>
              <a:buFont typeface="+mj-lt"/>
              <a:buAutoNum type="arabicPeriod"/>
              <a:defRPr/>
            </a:pPr>
            <a:r>
              <a:rPr lang="en-US" sz="1920" b="1" dirty="0">
                <a:latin typeface="Franklin Gothic Book" panose="020B0503020102020204" pitchFamily="34" charset="0"/>
              </a:rPr>
              <a:t>Accountable to the Pastor, Board and Congregation</a:t>
            </a:r>
          </a:p>
          <a:p>
            <a:pPr marL="342887" indent="-342887">
              <a:spcBef>
                <a:spcPts val="600"/>
              </a:spcBef>
              <a:buFont typeface="+mj-lt"/>
              <a:buAutoNum type="arabicPeriod"/>
              <a:defRPr/>
            </a:pPr>
            <a:r>
              <a:rPr lang="en-US" sz="1920" b="1" dirty="0">
                <a:latin typeface="Franklin Gothic Book" panose="020B0503020102020204" pitchFamily="34" charset="0"/>
              </a:rPr>
              <a:t>Limited Authority</a:t>
            </a:r>
          </a:p>
          <a:p>
            <a:pPr marL="342887" indent="-342887">
              <a:spcBef>
                <a:spcPts val="600"/>
              </a:spcBef>
              <a:buFont typeface="+mj-lt"/>
              <a:buAutoNum type="arabicPeriod"/>
              <a:defRPr/>
            </a:pPr>
            <a:r>
              <a:rPr lang="en-US" sz="1920" b="1" dirty="0">
                <a:latin typeface="Franklin Gothic Book" panose="020B0503020102020204" pitchFamily="34" charset="0"/>
              </a:rPr>
              <a:t>Leaders of Ministries </a:t>
            </a:r>
          </a:p>
        </p:txBody>
      </p:sp>
      <p:sp>
        <p:nvSpPr>
          <p:cNvPr id="11" name="Bent Arrow 10"/>
          <p:cNvSpPr/>
          <p:nvPr/>
        </p:nvSpPr>
        <p:spPr>
          <a:xfrm rot="5400000">
            <a:off x="4468178" y="890588"/>
            <a:ext cx="1691640" cy="1152524"/>
          </a:xfrm>
          <a:prstGeom prst="bentArrow">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160">
              <a:solidFill>
                <a:schemeClr val="tx1"/>
              </a:solidFill>
            </a:endParaRPr>
          </a:p>
        </p:txBody>
      </p:sp>
      <p:sp>
        <p:nvSpPr>
          <p:cNvPr id="12" name="Bent Arrow 11"/>
          <p:cNvSpPr/>
          <p:nvPr/>
        </p:nvSpPr>
        <p:spPr>
          <a:xfrm rot="5400000" flipV="1">
            <a:off x="6082666" y="895350"/>
            <a:ext cx="1691640" cy="1143000"/>
          </a:xfrm>
          <a:prstGeom prst="bentArrow">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160">
              <a:solidFill>
                <a:schemeClr val="tx1"/>
              </a:solidFill>
            </a:endParaRPr>
          </a:p>
        </p:txBody>
      </p:sp>
      <p:sp>
        <p:nvSpPr>
          <p:cNvPr id="14" name="Bent Arrow 13"/>
          <p:cNvSpPr/>
          <p:nvPr/>
        </p:nvSpPr>
        <p:spPr>
          <a:xfrm rot="16200000">
            <a:off x="6087428" y="5291138"/>
            <a:ext cx="1691640" cy="1152524"/>
          </a:xfrm>
          <a:prstGeom prst="bentArrow">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160">
              <a:solidFill>
                <a:schemeClr val="tx1"/>
              </a:solidFill>
            </a:endParaRPr>
          </a:p>
        </p:txBody>
      </p:sp>
      <p:sp>
        <p:nvSpPr>
          <p:cNvPr id="15" name="Bent Arrow 14"/>
          <p:cNvSpPr/>
          <p:nvPr/>
        </p:nvSpPr>
        <p:spPr>
          <a:xfrm rot="10800000">
            <a:off x="4671061" y="4996816"/>
            <a:ext cx="1177290" cy="1150620"/>
          </a:xfrm>
          <a:prstGeom prst="bentArrow">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160">
              <a:solidFill>
                <a:schemeClr val="tx1"/>
              </a:solidFill>
            </a:endParaRPr>
          </a:p>
        </p:txBody>
      </p:sp>
    </p:spTree>
    <p:extLst>
      <p:ext uri="{BB962C8B-B14F-4D97-AF65-F5344CB8AC3E}">
        <p14:creationId xmlns:p14="http://schemas.microsoft.com/office/powerpoint/2010/main" val="199410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ent Arrow 13"/>
          <p:cNvSpPr/>
          <p:nvPr/>
        </p:nvSpPr>
        <p:spPr>
          <a:xfrm rot="16200000">
            <a:off x="5916931" y="5255896"/>
            <a:ext cx="1421130" cy="1783080"/>
          </a:xfrm>
          <a:prstGeom prst="bentArrow">
            <a:avLst>
              <a:gd name="adj1" fmla="val 25000"/>
              <a:gd name="adj2" fmla="val 26005"/>
              <a:gd name="adj3" fmla="val 25000"/>
              <a:gd name="adj4" fmla="val 43750"/>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160">
              <a:solidFill>
                <a:schemeClr val="tx1"/>
              </a:solidFill>
              <a:latin typeface="Arial" panose="020B0604020202020204" pitchFamily="34" charset="0"/>
              <a:cs typeface="Arial" panose="020B0604020202020204" pitchFamily="34" charset="0"/>
            </a:endParaRPr>
          </a:p>
        </p:txBody>
      </p:sp>
      <p:sp>
        <p:nvSpPr>
          <p:cNvPr id="17" name="Bent Arrow 16"/>
          <p:cNvSpPr/>
          <p:nvPr/>
        </p:nvSpPr>
        <p:spPr>
          <a:xfrm rot="16200000" flipV="1">
            <a:off x="4911350" y="5299450"/>
            <a:ext cx="1436369" cy="1707399"/>
          </a:xfrm>
          <a:prstGeom prst="bentArrow">
            <a:avLst>
              <a:gd name="adj1" fmla="val 25000"/>
              <a:gd name="adj2" fmla="val 26005"/>
              <a:gd name="adj3" fmla="val 25000"/>
              <a:gd name="adj4" fmla="val 43750"/>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160" dirty="0">
                <a:solidFill>
                  <a:schemeClr val="tx1"/>
                </a:solidFill>
                <a:latin typeface="Arial" panose="020B0604020202020204" pitchFamily="34" charset="0"/>
                <a:cs typeface="Arial" panose="020B0604020202020204" pitchFamily="34" charset="0"/>
              </a:rPr>
              <a:t> </a:t>
            </a:r>
          </a:p>
        </p:txBody>
      </p:sp>
      <p:sp>
        <p:nvSpPr>
          <p:cNvPr id="12" name="Bent Arrow 11"/>
          <p:cNvSpPr/>
          <p:nvPr/>
        </p:nvSpPr>
        <p:spPr>
          <a:xfrm rot="5400000">
            <a:off x="4765358" y="896302"/>
            <a:ext cx="1691640" cy="1788796"/>
          </a:xfrm>
          <a:prstGeom prst="bentArrow">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160">
              <a:solidFill>
                <a:schemeClr val="tx1"/>
              </a:solidFill>
              <a:latin typeface="Arial" panose="020B0604020202020204" pitchFamily="34" charset="0"/>
              <a:cs typeface="Arial" panose="020B0604020202020204" pitchFamily="34" charset="0"/>
            </a:endParaRPr>
          </a:p>
        </p:txBody>
      </p:sp>
      <p:sp>
        <p:nvSpPr>
          <p:cNvPr id="13" name="Bent Arrow 12"/>
          <p:cNvSpPr/>
          <p:nvPr/>
        </p:nvSpPr>
        <p:spPr>
          <a:xfrm rot="5400000" flipV="1">
            <a:off x="5800725" y="807721"/>
            <a:ext cx="1670686" cy="1945004"/>
          </a:xfrm>
          <a:prstGeom prst="bentArrow">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16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7620"/>
            <a:ext cx="4775836" cy="3390902"/>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US" sz="2800" u="sng" dirty="0">
                <a:latin typeface="Franklin Gothic Demi Cond" panose="020B0706030402020204" pitchFamily="34" charset="0"/>
                <a:cs typeface="Arial" panose="020B0604020202020204" pitchFamily="34" charset="0"/>
              </a:rPr>
              <a:t>Board</a:t>
            </a:r>
            <a:r>
              <a:rPr lang="en-US" sz="2800" b="1" dirty="0">
                <a:latin typeface="Franklin Gothic Book" panose="020B0503020102020204" pitchFamily="34" charset="0"/>
                <a:cs typeface="Arial" panose="020B0604020202020204" pitchFamily="34" charset="0"/>
              </a:rPr>
              <a:t> </a:t>
            </a:r>
            <a:r>
              <a:rPr lang="en-US" sz="2000" dirty="0">
                <a:latin typeface="Franklin Gothic Book" panose="020B0503020102020204" pitchFamily="34" charset="0"/>
                <a:cs typeface="Arial" panose="020B0604020202020204" pitchFamily="34" charset="0"/>
              </a:rPr>
              <a:t>- Governs</a:t>
            </a:r>
          </a:p>
          <a:p>
            <a:pPr algn="ctr">
              <a:spcAft>
                <a:spcPts val="600"/>
              </a:spcAft>
              <a:defRPr/>
            </a:pPr>
            <a:r>
              <a:rPr lang="en-US" sz="2160" b="1" dirty="0">
                <a:solidFill>
                  <a:srgbClr val="FFFF00"/>
                </a:solidFill>
                <a:latin typeface="Franklin Gothic Book" panose="020B0503020102020204" pitchFamily="34" charset="0"/>
                <a:cs typeface="Arial" panose="020B0604020202020204" pitchFamily="34" charset="0"/>
              </a:rPr>
              <a:t>Steward the </a:t>
            </a:r>
            <a:br>
              <a:rPr lang="en-US" sz="2160" b="1" dirty="0">
                <a:solidFill>
                  <a:srgbClr val="FFFF00"/>
                </a:solidFill>
                <a:latin typeface="Franklin Gothic Book" panose="020B0503020102020204" pitchFamily="34" charset="0"/>
                <a:cs typeface="Arial" panose="020B0604020202020204" pitchFamily="34" charset="0"/>
              </a:rPr>
            </a:br>
            <a:r>
              <a:rPr lang="en-US" sz="2160" b="1" dirty="0">
                <a:solidFill>
                  <a:srgbClr val="FFFF00"/>
                </a:solidFill>
                <a:latin typeface="Franklin Gothic Book" panose="020B0503020102020204" pitchFamily="34" charset="0"/>
                <a:cs typeface="Arial" panose="020B0604020202020204" pitchFamily="34" charset="0"/>
              </a:rPr>
              <a:t>Mission and Vision</a:t>
            </a:r>
          </a:p>
          <a:p>
            <a:pPr marL="342887" indent="-342887">
              <a:buFont typeface="+mj-lt"/>
              <a:buAutoNum type="arabicPeriod"/>
              <a:defRPr/>
            </a:pPr>
            <a:r>
              <a:rPr lang="en-US" sz="1600" dirty="0">
                <a:latin typeface="Franklin Gothic Book" panose="020B0503020102020204" pitchFamily="34" charset="0"/>
                <a:cs typeface="Arial" panose="020B0604020202020204" pitchFamily="34" charset="0"/>
              </a:rPr>
              <a:t>Represents the Head of the Church’s Interest  as Owner of the Church</a:t>
            </a:r>
          </a:p>
          <a:p>
            <a:pPr marL="342887" indent="-342887">
              <a:spcBef>
                <a:spcPts val="600"/>
              </a:spcBef>
              <a:buFont typeface="+mj-lt"/>
              <a:buAutoNum type="arabicPeriod"/>
              <a:defRPr/>
            </a:pPr>
            <a:r>
              <a:rPr lang="en-US" sz="1600" dirty="0">
                <a:latin typeface="Franklin Gothic Book" panose="020B0503020102020204" pitchFamily="34" charset="0"/>
                <a:cs typeface="Arial" panose="020B0604020202020204" pitchFamily="34" charset="0"/>
              </a:rPr>
              <a:t>Establish and Enforce Policies </a:t>
            </a:r>
          </a:p>
          <a:p>
            <a:pPr marL="342887" indent="-342887">
              <a:spcBef>
                <a:spcPts val="600"/>
              </a:spcBef>
              <a:buFont typeface="+mj-lt"/>
              <a:buAutoNum type="arabicPeriod"/>
              <a:defRPr/>
            </a:pPr>
            <a:r>
              <a:rPr lang="en-US" sz="1600" dirty="0">
                <a:latin typeface="Franklin Gothic Book" panose="020B0503020102020204" pitchFamily="34" charset="0"/>
                <a:cs typeface="Arial" panose="020B0604020202020204" pitchFamily="34" charset="0"/>
              </a:rPr>
              <a:t>Selection Based Upon </a:t>
            </a:r>
            <a:r>
              <a:rPr lang="en-US" sz="1600" b="1" i="1" u="sng" dirty="0">
                <a:solidFill>
                  <a:srgbClr val="FFFF00"/>
                </a:solidFill>
                <a:latin typeface="Franklin Gothic Book" panose="020B0503020102020204" pitchFamily="34" charset="0"/>
                <a:cs typeface="Arial" panose="020B0604020202020204" pitchFamily="34" charset="0"/>
              </a:rPr>
              <a:t>Proven</a:t>
            </a:r>
            <a:r>
              <a:rPr lang="en-US" sz="1600" dirty="0">
                <a:latin typeface="Franklin Gothic Book" panose="020B0503020102020204" pitchFamily="34" charset="0"/>
                <a:cs typeface="Arial" panose="020B0604020202020204" pitchFamily="34" charset="0"/>
              </a:rPr>
              <a:t>  Character, Maturity and Alignment to Mission and Vision</a:t>
            </a:r>
          </a:p>
        </p:txBody>
      </p:sp>
      <p:sp>
        <p:nvSpPr>
          <p:cNvPr id="8" name="Rectangle 7"/>
          <p:cNvSpPr/>
          <p:nvPr/>
        </p:nvSpPr>
        <p:spPr>
          <a:xfrm>
            <a:off x="7519036" y="13336"/>
            <a:ext cx="4672964" cy="3415664"/>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US" sz="2800" u="sng" dirty="0">
                <a:latin typeface="Franklin Gothic Demi Cond" panose="020B0706030402020204" pitchFamily="34" charset="0"/>
                <a:cs typeface="Arial" panose="020B0604020202020204" pitchFamily="34" charset="0"/>
              </a:rPr>
              <a:t>Pastor</a:t>
            </a:r>
            <a:r>
              <a:rPr lang="en-US" sz="2800" b="1" dirty="0">
                <a:latin typeface="Franklin Gothic Book" panose="020B0503020102020204" pitchFamily="34" charset="0"/>
                <a:cs typeface="Arial" panose="020B0604020202020204" pitchFamily="34" charset="0"/>
              </a:rPr>
              <a:t> </a:t>
            </a:r>
            <a:r>
              <a:rPr lang="en-US" sz="2000" dirty="0">
                <a:latin typeface="Franklin Gothic Book" panose="020B0503020102020204" pitchFamily="34" charset="0"/>
                <a:cs typeface="Arial" panose="020B0604020202020204" pitchFamily="34" charset="0"/>
              </a:rPr>
              <a:t>- Leads</a:t>
            </a:r>
          </a:p>
          <a:p>
            <a:pPr algn="ctr">
              <a:spcAft>
                <a:spcPts val="600"/>
              </a:spcAft>
              <a:defRPr/>
            </a:pPr>
            <a:r>
              <a:rPr lang="en-US" sz="2160" b="1" dirty="0">
                <a:solidFill>
                  <a:srgbClr val="FFFF00"/>
                </a:solidFill>
                <a:latin typeface="Franklin Gothic Book" panose="020B0503020102020204" pitchFamily="34" charset="0"/>
                <a:cs typeface="Arial" panose="020B0604020202020204" pitchFamily="34" charset="0"/>
              </a:rPr>
              <a:t>Shepherd God’s Flock</a:t>
            </a:r>
            <a:br>
              <a:rPr lang="en-US" sz="2160" b="1" dirty="0">
                <a:solidFill>
                  <a:srgbClr val="FFFF00"/>
                </a:solidFill>
                <a:latin typeface="Franklin Gothic Book" panose="020B0503020102020204" pitchFamily="34" charset="0"/>
                <a:cs typeface="Arial" panose="020B0604020202020204" pitchFamily="34" charset="0"/>
              </a:rPr>
            </a:br>
            <a:r>
              <a:rPr lang="en-US" sz="2160" b="1" dirty="0">
                <a:solidFill>
                  <a:srgbClr val="FFFF00"/>
                </a:solidFill>
                <a:latin typeface="Franklin Gothic Book" panose="020B0503020102020204" pitchFamily="34" charset="0"/>
                <a:cs typeface="Arial" panose="020B0604020202020204" pitchFamily="34" charset="0"/>
              </a:rPr>
              <a:t> for Fruitfulness</a:t>
            </a:r>
          </a:p>
          <a:p>
            <a:pPr marL="342887" indent="-342887">
              <a:buFont typeface="+mj-lt"/>
              <a:buAutoNum type="arabicPeriod"/>
              <a:defRPr/>
            </a:pPr>
            <a:r>
              <a:rPr lang="en-US" sz="1600" dirty="0">
                <a:latin typeface="Franklin Gothic Book" panose="020B0503020102020204" pitchFamily="34" charset="0"/>
                <a:cs typeface="Arial" panose="020B0604020202020204" pitchFamily="34" charset="0"/>
              </a:rPr>
              <a:t>Serves the Congregation as a Servant/Leader</a:t>
            </a:r>
          </a:p>
          <a:p>
            <a:pPr marL="342887" indent="-342887">
              <a:spcBef>
                <a:spcPts val="600"/>
              </a:spcBef>
              <a:buFont typeface="+mj-lt"/>
              <a:buAutoNum type="arabicPeriod"/>
              <a:defRPr/>
            </a:pPr>
            <a:r>
              <a:rPr lang="en-US" sz="1600" dirty="0">
                <a:latin typeface="Franklin Gothic Book" panose="020B0503020102020204" pitchFamily="34" charset="0"/>
                <a:cs typeface="Arial" panose="020B0604020202020204" pitchFamily="34" charset="0"/>
              </a:rPr>
              <a:t>Primary Communicator of Vision</a:t>
            </a:r>
          </a:p>
        </p:txBody>
      </p:sp>
      <p:sp>
        <p:nvSpPr>
          <p:cNvPr id="10" name="Rectangle 9"/>
          <p:cNvSpPr/>
          <p:nvPr/>
        </p:nvSpPr>
        <p:spPr>
          <a:xfrm>
            <a:off x="7505700" y="4109086"/>
            <a:ext cx="4716780" cy="2750820"/>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US" sz="2800" b="1" u="sng" dirty="0">
                <a:latin typeface="Franklin Gothic Demi Cond" panose="020B0706030402020204" pitchFamily="34" charset="0"/>
                <a:cs typeface="Arial" panose="020B0604020202020204" pitchFamily="34" charset="0"/>
              </a:rPr>
              <a:t>Staff</a:t>
            </a:r>
            <a:r>
              <a:rPr lang="en-US" sz="2800" b="1" dirty="0">
                <a:latin typeface="Franklin Gothic Demi Cond" panose="020B0706030402020204" pitchFamily="34" charset="0"/>
                <a:cs typeface="Arial" panose="020B0604020202020204" pitchFamily="34" charset="0"/>
              </a:rPr>
              <a:t> </a:t>
            </a:r>
            <a:r>
              <a:rPr lang="en-US" sz="2000" dirty="0">
                <a:latin typeface="Franklin Gothic Book" panose="020B0503020102020204" pitchFamily="34" charset="0"/>
                <a:cs typeface="Arial" panose="020B0604020202020204" pitchFamily="34" charset="0"/>
              </a:rPr>
              <a:t>- Manages</a:t>
            </a:r>
          </a:p>
          <a:p>
            <a:pPr algn="ctr">
              <a:spcAft>
                <a:spcPts val="600"/>
              </a:spcAft>
              <a:defRPr/>
            </a:pPr>
            <a:r>
              <a:rPr lang="en-US" sz="2160" b="1" dirty="0">
                <a:solidFill>
                  <a:srgbClr val="FFFF00"/>
                </a:solidFill>
                <a:latin typeface="Franklin Gothic Book" panose="020B0503020102020204" pitchFamily="34" charset="0"/>
                <a:cs typeface="Arial" panose="020B0604020202020204" pitchFamily="34" charset="0"/>
              </a:rPr>
              <a:t>Implements </a:t>
            </a:r>
            <a:br>
              <a:rPr lang="en-US" sz="2160" b="1" dirty="0">
                <a:solidFill>
                  <a:srgbClr val="FFFF00"/>
                </a:solidFill>
                <a:latin typeface="Franklin Gothic Book" panose="020B0503020102020204" pitchFamily="34" charset="0"/>
                <a:cs typeface="Arial" panose="020B0604020202020204" pitchFamily="34" charset="0"/>
              </a:rPr>
            </a:br>
            <a:r>
              <a:rPr lang="en-US" sz="2160" b="1" dirty="0">
                <a:solidFill>
                  <a:srgbClr val="FFFF00"/>
                </a:solidFill>
                <a:latin typeface="Franklin Gothic Book" panose="020B0503020102020204" pitchFamily="34" charset="0"/>
                <a:cs typeface="Arial" panose="020B0604020202020204" pitchFamily="34" charset="0"/>
              </a:rPr>
              <a:t>Mission &amp; Vision</a:t>
            </a:r>
          </a:p>
          <a:p>
            <a:pPr marL="342887" indent="-342887">
              <a:buFont typeface="+mj-lt"/>
              <a:buAutoNum type="arabicPeriod"/>
              <a:defRPr/>
            </a:pPr>
            <a:r>
              <a:rPr lang="en-US" sz="1600" dirty="0">
                <a:latin typeface="Franklin Gothic Book" panose="020B0503020102020204" pitchFamily="34" charset="0"/>
                <a:cs typeface="Arial" panose="020B0604020202020204" pitchFamily="34" charset="0"/>
              </a:rPr>
              <a:t>Leaders of Ministries</a:t>
            </a:r>
          </a:p>
          <a:p>
            <a:pPr marL="342887" indent="-342887">
              <a:spcBef>
                <a:spcPts val="600"/>
              </a:spcBef>
              <a:buFont typeface="+mj-lt"/>
              <a:buAutoNum type="arabicPeriod"/>
              <a:defRPr/>
            </a:pPr>
            <a:r>
              <a:rPr lang="en-US" sz="1600" dirty="0">
                <a:latin typeface="Franklin Gothic Book" panose="020B0503020102020204" pitchFamily="34" charset="0"/>
                <a:cs typeface="Arial" panose="020B0604020202020204" pitchFamily="34" charset="0"/>
              </a:rPr>
              <a:t>Accountable to the Pastor</a:t>
            </a:r>
          </a:p>
          <a:p>
            <a:pPr marL="342887" indent="-342887">
              <a:spcBef>
                <a:spcPts val="600"/>
              </a:spcBef>
              <a:buFont typeface="+mj-lt"/>
              <a:buAutoNum type="arabicPeriod"/>
              <a:defRPr/>
            </a:pPr>
            <a:r>
              <a:rPr lang="en-US" sz="1600" b="1" dirty="0">
                <a:latin typeface="Franklin Gothic Book" panose="020B0503020102020204" pitchFamily="34" charset="0"/>
                <a:cs typeface="Arial" panose="020B0604020202020204" pitchFamily="34" charset="0"/>
              </a:rPr>
              <a:t>Staff = </a:t>
            </a:r>
            <a:r>
              <a:rPr lang="en-US" sz="1600" dirty="0">
                <a:latin typeface="Franklin Gothic Book" panose="020B0503020102020204" pitchFamily="34" charset="0"/>
                <a:cs typeface="Arial" panose="020B0604020202020204" pitchFamily="34" charset="0"/>
              </a:rPr>
              <a:t>Responsibility, Authority,  &amp; Accountability</a:t>
            </a:r>
          </a:p>
          <a:p>
            <a:pPr marL="342887" indent="-342887">
              <a:buFont typeface="+mj-lt"/>
              <a:buAutoNum type="arabicPeriod"/>
              <a:defRPr/>
            </a:pPr>
            <a:endParaRPr lang="en-US" sz="1600" dirty="0">
              <a:latin typeface="Franklin Gothic Book" panose="020B0503020102020204" pitchFamily="34" charset="0"/>
              <a:cs typeface="Arial" panose="020B0604020202020204" pitchFamily="34" charset="0"/>
            </a:endParaRPr>
          </a:p>
          <a:p>
            <a:pPr marL="342887" indent="-342887">
              <a:buFont typeface="+mj-lt"/>
              <a:buAutoNum type="arabicPeriod"/>
              <a:defRPr/>
            </a:pPr>
            <a:endParaRPr lang="en-US" sz="1600" dirty="0">
              <a:latin typeface="Franklin Gothic Book" panose="020B0503020102020204" pitchFamily="34" charset="0"/>
              <a:cs typeface="Arial" panose="020B0604020202020204" pitchFamily="34" charset="0"/>
            </a:endParaRPr>
          </a:p>
        </p:txBody>
      </p:sp>
      <p:sp>
        <p:nvSpPr>
          <p:cNvPr id="4" name="Rectangle 3"/>
          <p:cNvSpPr/>
          <p:nvPr/>
        </p:nvSpPr>
        <p:spPr>
          <a:xfrm>
            <a:off x="5770246" y="2626996"/>
            <a:ext cx="664844" cy="28079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160">
              <a:latin typeface="Arial" panose="020B0604020202020204" pitchFamily="34" charset="0"/>
              <a:cs typeface="Arial" panose="020B0604020202020204" pitchFamily="34" charset="0"/>
            </a:endParaRPr>
          </a:p>
        </p:txBody>
      </p:sp>
      <p:sp>
        <p:nvSpPr>
          <p:cNvPr id="11" name="Rectangle 10"/>
          <p:cNvSpPr/>
          <p:nvPr/>
        </p:nvSpPr>
        <p:spPr>
          <a:xfrm rot="16200000">
            <a:off x="5796915" y="2463166"/>
            <a:ext cx="697230" cy="2590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160">
              <a:latin typeface="Arial" panose="020B0604020202020204" pitchFamily="34" charset="0"/>
              <a:cs typeface="Arial" panose="020B0604020202020204" pitchFamily="34" charset="0"/>
            </a:endParaRPr>
          </a:p>
        </p:txBody>
      </p:sp>
      <p:sp>
        <p:nvSpPr>
          <p:cNvPr id="104455" name="TextBox 4"/>
          <p:cNvSpPr txBox="1">
            <a:spLocks noChangeArrowheads="1"/>
          </p:cNvSpPr>
          <p:nvPr/>
        </p:nvSpPr>
        <p:spPr bwMode="auto">
          <a:xfrm>
            <a:off x="4701540" y="3419476"/>
            <a:ext cx="2819400" cy="6832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20" b="1" dirty="0">
                <a:latin typeface="Franklin Gothic Book" panose="020B0503020102020204" pitchFamily="34" charset="0"/>
                <a:cs typeface="Arial" panose="020B0604020202020204" pitchFamily="34" charset="0"/>
              </a:rPr>
              <a:t>Great Commandment/</a:t>
            </a:r>
          </a:p>
          <a:p>
            <a:pPr algn="ctr" eaLnBrk="1" hangingPunct="1">
              <a:spcBef>
                <a:spcPct val="0"/>
              </a:spcBef>
              <a:buFontTx/>
              <a:buNone/>
            </a:pPr>
            <a:r>
              <a:rPr lang="en-US" altLang="en-US" sz="1920" b="1" dirty="0">
                <a:latin typeface="Franklin Gothic Book" panose="020B0503020102020204" pitchFamily="34" charset="0"/>
                <a:cs typeface="Arial" panose="020B0604020202020204" pitchFamily="34" charset="0"/>
              </a:rPr>
              <a:t>Commission Mission</a:t>
            </a:r>
          </a:p>
        </p:txBody>
      </p:sp>
      <p:sp>
        <p:nvSpPr>
          <p:cNvPr id="6" name="Left Arrow 5"/>
          <p:cNvSpPr/>
          <p:nvPr/>
        </p:nvSpPr>
        <p:spPr>
          <a:xfrm>
            <a:off x="4777740" y="131446"/>
            <a:ext cx="2745106" cy="754380"/>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160" dirty="0">
                <a:latin typeface="Arial" panose="020B0604020202020204" pitchFamily="34" charset="0"/>
                <a:cs typeface="Arial" panose="020B0604020202020204" pitchFamily="34" charset="0"/>
              </a:rPr>
              <a:t>Accountability</a:t>
            </a:r>
          </a:p>
        </p:txBody>
      </p:sp>
      <p:sp>
        <p:nvSpPr>
          <p:cNvPr id="16" name="Left Arrow 15"/>
          <p:cNvSpPr/>
          <p:nvPr/>
        </p:nvSpPr>
        <p:spPr>
          <a:xfrm rot="5400000">
            <a:off x="10683240" y="3649981"/>
            <a:ext cx="2255520" cy="762000"/>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160" dirty="0">
                <a:latin typeface="Arial" panose="020B0604020202020204" pitchFamily="34" charset="0"/>
                <a:cs typeface="Arial" panose="020B0604020202020204" pitchFamily="34" charset="0"/>
              </a:rPr>
              <a:t>Accountability</a:t>
            </a:r>
          </a:p>
        </p:txBody>
      </p:sp>
      <p:pic>
        <p:nvPicPr>
          <p:cNvPr id="104462"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7915" y="3827145"/>
            <a:ext cx="271653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1213" y="3792855"/>
            <a:ext cx="4767175" cy="3078480"/>
          </a:xfrm>
          <a:prstGeom prst="rect">
            <a:avLst/>
          </a:prstGeom>
          <a:solidFill>
            <a:srgbClr val="0000FF">
              <a:alpha val="3411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200" b="1" u="sng" dirty="0">
                <a:solidFill>
                  <a:srgbClr val="FF0000"/>
                </a:solidFill>
                <a:latin typeface="Franklin Gothic Demi Cond" panose="020B0706030402020204" pitchFamily="34" charset="0"/>
                <a:cs typeface="Arial" panose="020B0604020202020204" pitchFamily="34" charset="0"/>
              </a:rPr>
              <a:t>Congregation</a:t>
            </a:r>
          </a:p>
          <a:p>
            <a:pPr eaLnBrk="1" hangingPunct="1">
              <a:defRPr/>
            </a:pPr>
            <a:r>
              <a:rPr lang="en-US" sz="2000" b="1" u="sng" dirty="0">
                <a:solidFill>
                  <a:srgbClr val="FF0000"/>
                </a:solidFill>
                <a:latin typeface="Franklin Gothic Book" panose="020B0503020102020204" pitchFamily="34" charset="0"/>
                <a:cs typeface="Arial" panose="020B0604020202020204" pitchFamily="34" charset="0"/>
              </a:rPr>
              <a:t>Serve</a:t>
            </a:r>
          </a:p>
          <a:p>
            <a:pPr marL="342887" indent="-342887">
              <a:buFont typeface="+mj-lt"/>
              <a:buAutoNum type="arabicPeriod"/>
              <a:defRPr/>
            </a:pPr>
            <a:r>
              <a:rPr lang="en-US" sz="2000" b="1" dirty="0">
                <a:solidFill>
                  <a:srgbClr val="FF0000"/>
                </a:solidFill>
                <a:latin typeface="Franklin Gothic Book" panose="020B0503020102020204" pitchFamily="34" charset="0"/>
                <a:cs typeface="Arial" panose="020B0604020202020204" pitchFamily="34" charset="0"/>
              </a:rPr>
              <a:t>Incarnate the </a:t>
            </a:r>
            <a:br>
              <a:rPr lang="en-US" sz="2000" b="1" dirty="0">
                <a:solidFill>
                  <a:srgbClr val="FF0000"/>
                </a:solidFill>
                <a:latin typeface="Franklin Gothic Book" panose="020B0503020102020204" pitchFamily="34" charset="0"/>
                <a:cs typeface="Arial" panose="020B0604020202020204" pitchFamily="34" charset="0"/>
              </a:rPr>
            </a:br>
            <a:r>
              <a:rPr lang="en-US" sz="2000" b="1" dirty="0">
                <a:solidFill>
                  <a:srgbClr val="FF0000"/>
                </a:solidFill>
                <a:latin typeface="Franklin Gothic Book" panose="020B0503020102020204" pitchFamily="34" charset="0"/>
                <a:cs typeface="Arial" panose="020B0604020202020204" pitchFamily="34" charset="0"/>
              </a:rPr>
              <a:t>Gospel</a:t>
            </a:r>
          </a:p>
          <a:p>
            <a:pPr marL="342887" indent="-342887">
              <a:buFont typeface="+mj-lt"/>
              <a:buAutoNum type="arabicPeriod"/>
              <a:defRPr/>
            </a:pPr>
            <a:r>
              <a:rPr lang="en-US" sz="2000" b="1" dirty="0">
                <a:solidFill>
                  <a:srgbClr val="FF0000"/>
                </a:solidFill>
                <a:latin typeface="Franklin Gothic Book" panose="020B0503020102020204" pitchFamily="34" charset="0"/>
                <a:cs typeface="Arial" panose="020B0604020202020204" pitchFamily="34" charset="0"/>
              </a:rPr>
              <a:t>Serve One </a:t>
            </a:r>
            <a:br>
              <a:rPr lang="en-US" sz="2000" b="1" dirty="0">
                <a:solidFill>
                  <a:srgbClr val="FF0000"/>
                </a:solidFill>
                <a:latin typeface="Franklin Gothic Book" panose="020B0503020102020204" pitchFamily="34" charset="0"/>
                <a:cs typeface="Arial" panose="020B0604020202020204" pitchFamily="34" charset="0"/>
              </a:rPr>
            </a:br>
            <a:r>
              <a:rPr lang="en-US" sz="2000" b="1" dirty="0">
                <a:solidFill>
                  <a:srgbClr val="FF0000"/>
                </a:solidFill>
                <a:latin typeface="Franklin Gothic Book" panose="020B0503020102020204" pitchFamily="34" charset="0"/>
                <a:cs typeface="Arial" panose="020B0604020202020204" pitchFamily="34" charset="0"/>
              </a:rPr>
              <a:t>Another</a:t>
            </a:r>
          </a:p>
          <a:p>
            <a:pPr marL="342887" indent="-342887">
              <a:buFont typeface="+mj-lt"/>
              <a:buAutoNum type="arabicPeriod"/>
              <a:defRPr/>
            </a:pPr>
            <a:r>
              <a:rPr lang="en-US" sz="2000" b="1" dirty="0">
                <a:solidFill>
                  <a:srgbClr val="FF0000"/>
                </a:solidFill>
                <a:latin typeface="Franklin Gothic Book" panose="020B0503020102020204" pitchFamily="34" charset="0"/>
                <a:cs typeface="Arial" panose="020B0604020202020204" pitchFamily="34" charset="0"/>
              </a:rPr>
              <a:t>Do Works </a:t>
            </a:r>
            <a:br>
              <a:rPr lang="en-US" sz="2000" b="1" dirty="0">
                <a:solidFill>
                  <a:srgbClr val="FF0000"/>
                </a:solidFill>
                <a:latin typeface="Franklin Gothic Book" panose="020B0503020102020204" pitchFamily="34" charset="0"/>
                <a:cs typeface="Arial" panose="020B0604020202020204" pitchFamily="34" charset="0"/>
              </a:rPr>
            </a:br>
            <a:r>
              <a:rPr lang="en-US" sz="2000" b="1" dirty="0">
                <a:solidFill>
                  <a:srgbClr val="FF0000"/>
                </a:solidFill>
                <a:latin typeface="Franklin Gothic Book" panose="020B0503020102020204" pitchFamily="34" charset="0"/>
                <a:cs typeface="Arial" panose="020B0604020202020204" pitchFamily="34" charset="0"/>
              </a:rPr>
              <a:t>of Service</a:t>
            </a:r>
          </a:p>
        </p:txBody>
      </p:sp>
    </p:spTree>
    <p:extLst>
      <p:ext uri="{BB962C8B-B14F-4D97-AF65-F5344CB8AC3E}">
        <p14:creationId xmlns:p14="http://schemas.microsoft.com/office/powerpoint/2010/main" val="195826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7188"/>
            <a:ext cx="12039600" cy="1381612"/>
          </a:xfrm>
        </p:spPr>
        <p:txBody>
          <a:bodyPr/>
          <a:lstStyle/>
          <a:p>
            <a:pPr algn="ctr"/>
            <a:r>
              <a:rPr lang="en-US" dirty="0">
                <a:solidFill>
                  <a:srgbClr val="FFFF00"/>
                </a:solidFill>
              </a:rPr>
              <a:t>Men from Issachar</a:t>
            </a:r>
            <a:r>
              <a:rPr lang="mr-IN" dirty="0">
                <a:solidFill>
                  <a:srgbClr val="FFFF00"/>
                </a:solidFill>
              </a:rPr>
              <a:t>…</a:t>
            </a:r>
            <a:r>
              <a:rPr lang="en-US" dirty="0">
                <a:solidFill>
                  <a:srgbClr val="FFFF00"/>
                </a:solidFill>
              </a:rPr>
              <a:t> understood the times </a:t>
            </a:r>
            <a:br>
              <a:rPr lang="en-US" dirty="0">
                <a:solidFill>
                  <a:srgbClr val="FFFF00"/>
                </a:solidFill>
              </a:rPr>
            </a:br>
            <a:r>
              <a:rPr lang="en-US" dirty="0">
                <a:solidFill>
                  <a:srgbClr val="FFFF00"/>
                </a:solidFill>
              </a:rPr>
              <a:t>and knew what Israel should do </a:t>
            </a:r>
            <a:r>
              <a:rPr lang="mr-IN" dirty="0">
                <a:solidFill>
                  <a:srgbClr val="FFFF00"/>
                </a:solidFill>
              </a:rPr>
              <a:t>…</a:t>
            </a:r>
            <a:r>
              <a:rPr lang="en-US" dirty="0">
                <a:solidFill>
                  <a:srgbClr val="FFFF00"/>
                </a:solidFill>
              </a:rPr>
              <a:t/>
            </a:r>
            <a:br>
              <a:rPr lang="en-US" dirty="0">
                <a:solidFill>
                  <a:srgbClr val="FFFF00"/>
                </a:solidFill>
              </a:rPr>
            </a:br>
            <a:r>
              <a:rPr lang="en-US" sz="1600" dirty="0">
                <a:solidFill>
                  <a:srgbClr val="FFFF00"/>
                </a:solidFill>
              </a:rPr>
              <a:t>1 Chronicles 12:32</a:t>
            </a:r>
          </a:p>
        </p:txBody>
      </p:sp>
      <p:sp>
        <p:nvSpPr>
          <p:cNvPr id="3" name="Content Placeholder 2"/>
          <p:cNvSpPr>
            <a:spLocks noGrp="1"/>
          </p:cNvSpPr>
          <p:nvPr>
            <p:ph idx="1"/>
          </p:nvPr>
        </p:nvSpPr>
        <p:spPr>
          <a:xfrm>
            <a:off x="304800" y="2286000"/>
            <a:ext cx="11582400" cy="3636511"/>
          </a:xfrm>
        </p:spPr>
        <p:txBody>
          <a:bodyPr>
            <a:normAutofit/>
          </a:bodyPr>
          <a:lstStyle/>
          <a:p>
            <a:pPr marL="0" indent="0" algn="ctr">
              <a:buNone/>
            </a:pPr>
            <a:r>
              <a:rPr lang="en-US" sz="3200" b="1" i="1" dirty="0"/>
              <a:t>“If the heart of Christian Mission is to evangelize and transform culture through the centrality of the church,</a:t>
            </a:r>
            <a:br>
              <a:rPr lang="en-US" sz="3200" b="1" i="1" dirty="0"/>
            </a:br>
            <a:r>
              <a:rPr lang="en-US" sz="3200" b="1" i="1" dirty="0"/>
              <a:t>then understanding the culture is paramount.” </a:t>
            </a:r>
          </a:p>
          <a:p>
            <a:pPr marL="0" indent="0" algn="r">
              <a:buNone/>
            </a:pPr>
            <a:r>
              <a:rPr lang="en-US" sz="2400" dirty="0"/>
              <a:t>James Emery White</a:t>
            </a:r>
          </a:p>
          <a:p>
            <a:pPr marL="0" indent="0" algn="r">
              <a:buNone/>
            </a:pPr>
            <a:r>
              <a:rPr lang="en-US" sz="1200" b="1" dirty="0"/>
              <a:t>Meet Generation Z: Understanding and Reaching the New Post-Christian World </a:t>
            </a:r>
            <a:br>
              <a:rPr lang="en-US" sz="1200" b="1" dirty="0"/>
            </a:br>
            <a:r>
              <a:rPr lang="en-US" sz="1200" b="1" dirty="0"/>
              <a:t>Baker Publishing Group </a:t>
            </a:r>
          </a:p>
        </p:txBody>
      </p:sp>
    </p:spTree>
    <p:extLst>
      <p:ext uri="{BB962C8B-B14F-4D97-AF65-F5344CB8AC3E}">
        <p14:creationId xmlns:p14="http://schemas.microsoft.com/office/powerpoint/2010/main" val="2099635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descr="Orchestra1_2.jpg"/>
          <p:cNvPicPr>
            <a:picLocks noChangeAspect="1"/>
          </p:cNvPicPr>
          <p:nvPr/>
        </p:nvPicPr>
        <p:blipFill>
          <a:blip r:embed="rId3">
            <a:extLst>
              <a:ext uri="{28A0092B-C50C-407E-A947-70E740481C1C}">
                <a14:useLocalDpi xmlns:a14="http://schemas.microsoft.com/office/drawing/2010/main" val="0"/>
              </a:ext>
            </a:extLst>
          </a:blip>
          <a:srcRect l="5792" r="11743"/>
          <a:stretch>
            <a:fillRect/>
          </a:stretch>
        </p:blipFill>
        <p:spPr bwMode="auto">
          <a:xfrm>
            <a:off x="622936" y="0"/>
            <a:ext cx="1095946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97115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7188"/>
            <a:ext cx="12192000" cy="970450"/>
          </a:xfrm>
        </p:spPr>
        <p:txBody>
          <a:bodyPr/>
          <a:lstStyle/>
          <a:p>
            <a:r>
              <a:rPr lang="en-US" sz="3600" dirty="0" smtClean="0"/>
              <a:t>ASSESSING ORGANIZATIONAL HEALTH OF A REGION</a:t>
            </a:r>
            <a:endParaRPr lang="en-US" sz="3600" dirty="0"/>
          </a:p>
        </p:txBody>
      </p:sp>
      <p:sp>
        <p:nvSpPr>
          <p:cNvPr id="3" name="Content Placeholder 2"/>
          <p:cNvSpPr>
            <a:spLocks noGrp="1"/>
          </p:cNvSpPr>
          <p:nvPr>
            <p:ph idx="1"/>
          </p:nvPr>
        </p:nvSpPr>
        <p:spPr>
          <a:xfrm>
            <a:off x="685800" y="2222287"/>
            <a:ext cx="10687486" cy="4407113"/>
          </a:xfrm>
        </p:spPr>
        <p:txBody>
          <a:bodyPr>
            <a:noAutofit/>
          </a:bodyPr>
          <a:lstStyle/>
          <a:p>
            <a:pPr marL="622300" indent="-622300"/>
            <a:r>
              <a:rPr lang="en-US" sz="2800" dirty="0" smtClean="0"/>
              <a:t>It is based upon the sum of the health of the parts </a:t>
            </a:r>
            <a:br>
              <a:rPr lang="en-US" sz="2800" dirty="0" smtClean="0"/>
            </a:br>
            <a:r>
              <a:rPr lang="en-US" sz="2800" dirty="0" smtClean="0"/>
              <a:t>(the churches).</a:t>
            </a:r>
          </a:p>
          <a:p>
            <a:pPr marL="622300" indent="-622300"/>
            <a:r>
              <a:rPr lang="en-US" sz="2800" dirty="0" smtClean="0"/>
              <a:t>It is the expression of the core values </a:t>
            </a:r>
            <a:r>
              <a:rPr lang="en-US" sz="2800" dirty="0"/>
              <a:t>shared </a:t>
            </a:r>
            <a:r>
              <a:rPr lang="en-US" sz="2800" dirty="0" smtClean="0"/>
              <a:t>and embraced by the missional ministries of  CBAmerica (8 regions and Chaplaincy)</a:t>
            </a:r>
          </a:p>
          <a:p>
            <a:pPr marL="1028700" lvl="1" indent="-571500"/>
            <a:r>
              <a:rPr lang="en-US" sz="2400" dirty="0" smtClean="0"/>
              <a:t>Congregational Health</a:t>
            </a:r>
          </a:p>
          <a:p>
            <a:pPr marL="1028700" lvl="1" indent="-571500"/>
            <a:r>
              <a:rPr lang="en-US" sz="2400" dirty="0" smtClean="0"/>
              <a:t>Effective Leadership</a:t>
            </a:r>
          </a:p>
          <a:p>
            <a:pPr marL="1028700" lvl="1" indent="-571500"/>
            <a:r>
              <a:rPr lang="en-US" sz="2400" dirty="0" smtClean="0"/>
              <a:t>Church Multiplication</a:t>
            </a:r>
            <a:endParaRPr lang="en-US" sz="2400" dirty="0"/>
          </a:p>
        </p:txBody>
      </p:sp>
    </p:spTree>
    <p:extLst>
      <p:ext uri="{BB962C8B-B14F-4D97-AF65-F5344CB8AC3E}">
        <p14:creationId xmlns:p14="http://schemas.microsoft.com/office/powerpoint/2010/main" val="606879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7188"/>
            <a:ext cx="12192000" cy="970450"/>
          </a:xfrm>
        </p:spPr>
        <p:txBody>
          <a:bodyPr/>
          <a:lstStyle/>
          <a:p>
            <a:r>
              <a:rPr lang="en-US" sz="3600" dirty="0" smtClean="0"/>
              <a:t>ASSESSING ORGANIZATIONAL HEALTH OF A REGION</a:t>
            </a:r>
            <a:endParaRPr lang="en-US" sz="3600" dirty="0"/>
          </a:p>
        </p:txBody>
      </p:sp>
      <p:sp>
        <p:nvSpPr>
          <p:cNvPr id="3" name="Content Placeholder 2"/>
          <p:cNvSpPr>
            <a:spLocks noGrp="1"/>
          </p:cNvSpPr>
          <p:nvPr>
            <p:ph idx="1"/>
          </p:nvPr>
        </p:nvSpPr>
        <p:spPr>
          <a:xfrm>
            <a:off x="685800" y="2222287"/>
            <a:ext cx="10687486" cy="4407113"/>
          </a:xfrm>
        </p:spPr>
        <p:txBody>
          <a:bodyPr>
            <a:noAutofit/>
          </a:bodyPr>
          <a:lstStyle/>
          <a:p>
            <a:pPr marL="0" indent="0">
              <a:buNone/>
            </a:pPr>
            <a:r>
              <a:rPr lang="en-US" sz="2800" dirty="0" smtClean="0"/>
              <a:t>It will include: </a:t>
            </a:r>
          </a:p>
          <a:p>
            <a:pPr marL="622300" indent="-622300"/>
            <a:r>
              <a:rPr lang="en-US" sz="2800" dirty="0" smtClean="0"/>
              <a:t>A survey sent to all the churches of the region</a:t>
            </a:r>
          </a:p>
          <a:p>
            <a:pPr marL="622300" indent="-622300"/>
            <a:r>
              <a:rPr lang="en-US" sz="2800" dirty="0" smtClean="0"/>
              <a:t>The gathering of historical data</a:t>
            </a:r>
          </a:p>
          <a:p>
            <a:pPr marL="622300" indent="-622300"/>
            <a:r>
              <a:rPr lang="en-US" sz="2800" dirty="0" smtClean="0"/>
              <a:t>Board Interview</a:t>
            </a:r>
          </a:p>
          <a:p>
            <a:pPr marL="622300" indent="-622300"/>
            <a:r>
              <a:rPr lang="en-US" sz="2800" dirty="0" smtClean="0"/>
              <a:t>Personal Interviews</a:t>
            </a:r>
          </a:p>
          <a:p>
            <a:pPr marL="622300" indent="-622300"/>
            <a:endParaRPr lang="en-US" sz="2800" dirty="0" smtClean="0"/>
          </a:p>
        </p:txBody>
      </p:sp>
    </p:spTree>
    <p:extLst>
      <p:ext uri="{BB962C8B-B14F-4D97-AF65-F5344CB8AC3E}">
        <p14:creationId xmlns:p14="http://schemas.microsoft.com/office/powerpoint/2010/main" val="1573546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7188"/>
            <a:ext cx="12192000" cy="970450"/>
          </a:xfrm>
        </p:spPr>
        <p:txBody>
          <a:bodyPr/>
          <a:lstStyle/>
          <a:p>
            <a:r>
              <a:rPr lang="en-US" sz="3600" dirty="0" smtClean="0"/>
              <a:t>ASSESSING ORGANIZATIONAL HEALTH OF A REGION</a:t>
            </a:r>
            <a:endParaRPr lang="en-US" sz="3600" dirty="0"/>
          </a:p>
        </p:txBody>
      </p:sp>
      <p:sp>
        <p:nvSpPr>
          <p:cNvPr id="3" name="Content Placeholder 2"/>
          <p:cNvSpPr>
            <a:spLocks noGrp="1"/>
          </p:cNvSpPr>
          <p:nvPr>
            <p:ph idx="1"/>
          </p:nvPr>
        </p:nvSpPr>
        <p:spPr>
          <a:xfrm>
            <a:off x="685800" y="2222287"/>
            <a:ext cx="10687486" cy="4407113"/>
          </a:xfrm>
        </p:spPr>
        <p:txBody>
          <a:bodyPr>
            <a:noAutofit/>
          </a:bodyPr>
          <a:lstStyle/>
          <a:p>
            <a:pPr marL="0" indent="0">
              <a:buNone/>
            </a:pPr>
            <a:r>
              <a:rPr lang="en-US" sz="2800" dirty="0" smtClean="0"/>
              <a:t>The final report will include: </a:t>
            </a:r>
          </a:p>
          <a:p>
            <a:pPr marL="622300" indent="-622300"/>
            <a:r>
              <a:rPr lang="en-US" sz="2800" dirty="0" smtClean="0"/>
              <a:t>Identification of strengths of the region</a:t>
            </a:r>
          </a:p>
          <a:p>
            <a:pPr marL="622300" indent="-622300"/>
            <a:r>
              <a:rPr lang="en-US" sz="2800" dirty="0" smtClean="0"/>
              <a:t>Identification of concerns for the region</a:t>
            </a:r>
          </a:p>
          <a:p>
            <a:pPr marL="622300" indent="-622300"/>
            <a:r>
              <a:rPr lang="en-US" sz="2800" dirty="0" smtClean="0"/>
              <a:t>Prescriptions for steps forward</a:t>
            </a:r>
          </a:p>
        </p:txBody>
      </p:sp>
    </p:spTree>
    <p:extLst>
      <p:ext uri="{BB962C8B-B14F-4D97-AF65-F5344CB8AC3E}">
        <p14:creationId xmlns:p14="http://schemas.microsoft.com/office/powerpoint/2010/main" val="882878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10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75"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Rounded 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ssion Drift: The Unspoken Crisis Facing Leaders, Charities, and Churches by [Greer, Peter, Horst, Chri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a:stretch/>
        </p:blipFill>
        <p:spPr bwMode="auto">
          <a:xfrm>
            <a:off x="5611035" y="1315899"/>
            <a:ext cx="2724939" cy="42247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et Generation Z: Understanding and Reaching the New Post-Christian World by [White, James Emery]"/>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501865" y="1323218"/>
            <a:ext cx="2726022" cy="42100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10001" y="447188"/>
            <a:ext cx="3413084" cy="1559412"/>
          </a:xfrm>
        </p:spPr>
        <p:txBody>
          <a:bodyPr vert="horz" lIns="91440" tIns="45720" rIns="91440" bIns="45720" rtlCol="0" anchor="b">
            <a:normAutofit/>
          </a:bodyPr>
          <a:lstStyle/>
          <a:p>
            <a:r>
              <a:rPr lang="en-US" sz="3200"/>
              <a:t>Resources</a:t>
            </a:r>
          </a:p>
        </p:txBody>
      </p:sp>
      <p:sp>
        <p:nvSpPr>
          <p:cNvPr id="6" name="Content Placeholder 5"/>
          <p:cNvSpPr>
            <a:spLocks noGrp="1"/>
          </p:cNvSpPr>
          <p:nvPr>
            <p:ph sz="quarter" idx="4"/>
          </p:nvPr>
        </p:nvSpPr>
        <p:spPr>
          <a:xfrm>
            <a:off x="818713" y="2413000"/>
            <a:ext cx="3404372" cy="3632200"/>
          </a:xfrm>
        </p:spPr>
        <p:txBody>
          <a:bodyPr vert="horz" lIns="91440" tIns="45720" rIns="91440" bIns="45720" rtlCol="0" anchor="ctr">
            <a:normAutofit/>
          </a:bodyPr>
          <a:lstStyle/>
          <a:p>
            <a:pPr marL="0" indent="0">
              <a:buNone/>
            </a:pPr>
            <a:r>
              <a:rPr lang="en-US" sz="1600" dirty="0"/>
              <a:t>MISSION DRIFT: </a:t>
            </a:r>
            <a:br>
              <a:rPr lang="en-US" sz="1600" dirty="0"/>
            </a:br>
            <a:r>
              <a:rPr lang="en-US" sz="1600" dirty="0"/>
              <a:t>THE UNSPOKEN CRISIS FACING LEADERS, CHARITIES, AND CHURCHES </a:t>
            </a:r>
          </a:p>
          <a:p>
            <a:pPr marL="0" indent="0">
              <a:buNone/>
            </a:pPr>
            <a:r>
              <a:rPr lang="en-US" sz="1200" dirty="0"/>
              <a:t>By Peter Greer, Chris Horst </a:t>
            </a:r>
          </a:p>
          <a:p>
            <a:pPr marL="0" indent="0">
              <a:buNone/>
            </a:pPr>
            <a:r>
              <a:rPr lang="en-US" sz="1600" dirty="0"/>
              <a:t>Meet Generation Z: Understanding and Reaching the New Post-Christian World</a:t>
            </a:r>
          </a:p>
          <a:p>
            <a:pPr marL="0" indent="0">
              <a:buNone/>
            </a:pPr>
            <a:r>
              <a:rPr lang="en-US" sz="1200" dirty="0"/>
              <a:t>By James Emery White</a:t>
            </a:r>
          </a:p>
        </p:txBody>
      </p:sp>
    </p:spTree>
    <p:extLst>
      <p:ext uri="{BB962C8B-B14F-4D97-AF65-F5344CB8AC3E}">
        <p14:creationId xmlns:p14="http://schemas.microsoft.com/office/powerpoint/2010/main" val="2398131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1" name="Rectangle 2"/>
          <p:cNvSpPr>
            <a:spLocks noGrp="1" noChangeArrowheads="1"/>
          </p:cNvSpPr>
          <p:nvPr>
            <p:ph type="title"/>
          </p:nvPr>
        </p:nvSpPr>
        <p:spPr>
          <a:xfrm>
            <a:off x="0" y="504961"/>
            <a:ext cx="12191999" cy="847725"/>
          </a:xfrm>
        </p:spPr>
        <p:txBody>
          <a:bodyPr>
            <a:noAutofit/>
          </a:bodyPr>
          <a:lstStyle/>
          <a:p>
            <a:pPr algn="ctr" eaLnBrk="1" hangingPunct="1"/>
            <a:r>
              <a:rPr lang="en-US" altLang="en-US" sz="5400" b="0" dirty="0">
                <a:effectLst>
                  <a:outerShdw blurRad="38100" dist="38100" dir="2700000" algn="tl">
                    <a:srgbClr val="000000">
                      <a:alpha val="43137"/>
                    </a:srgbClr>
                  </a:outerShdw>
                </a:effectLst>
                <a:latin typeface="Franklin Gothic Heavy" charset="0"/>
                <a:ea typeface="Franklin Gothic Heavy" charset="0"/>
                <a:cs typeface="Franklin Gothic Heavy" charset="0"/>
              </a:rPr>
              <a:t>LAW </a:t>
            </a:r>
            <a:r>
              <a:rPr lang="en-US" altLang="en-US" sz="5400" b="0" dirty="0" smtClean="0">
                <a:effectLst>
                  <a:outerShdw blurRad="38100" dist="38100" dir="2700000" algn="tl">
                    <a:srgbClr val="000000">
                      <a:alpha val="43137"/>
                    </a:srgbClr>
                  </a:outerShdw>
                </a:effectLst>
                <a:latin typeface="Franklin Gothic Heavy" charset="0"/>
                <a:ea typeface="Franklin Gothic Heavy" charset="0"/>
                <a:cs typeface="Franklin Gothic Heavy" charset="0"/>
              </a:rPr>
              <a:t>OF ORGANIZATIONAL </a:t>
            </a:r>
            <a:r>
              <a:rPr lang="en-US" altLang="en-US" sz="5400" b="0" dirty="0">
                <a:effectLst>
                  <a:outerShdw blurRad="38100" dist="38100" dir="2700000" algn="tl">
                    <a:srgbClr val="000000">
                      <a:alpha val="43137"/>
                    </a:srgbClr>
                  </a:outerShdw>
                </a:effectLst>
                <a:latin typeface="Franklin Gothic Heavy" charset="0"/>
                <a:ea typeface="Franklin Gothic Heavy" charset="0"/>
                <a:cs typeface="Franklin Gothic Heavy" charset="0"/>
              </a:rPr>
              <a:t>LIFE #1</a:t>
            </a:r>
          </a:p>
        </p:txBody>
      </p:sp>
      <p:sp>
        <p:nvSpPr>
          <p:cNvPr id="22" name="Text Box 4"/>
          <p:cNvSpPr txBox="1">
            <a:spLocks noChangeArrowheads="1"/>
          </p:cNvSpPr>
          <p:nvPr/>
        </p:nvSpPr>
        <p:spPr bwMode="auto">
          <a:xfrm>
            <a:off x="26021" y="2286000"/>
            <a:ext cx="12165979"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4600" i="1" dirty="0">
                <a:latin typeface="Trebuchet MS" panose="020B0603020202020204" pitchFamily="34" charset="0"/>
              </a:rPr>
              <a:t>Without </a:t>
            </a:r>
            <a:r>
              <a:rPr lang="en-US" sz="4600" i="1" dirty="0" smtClean="0">
                <a:latin typeface="Trebuchet MS" panose="020B0603020202020204" pitchFamily="34" charset="0"/>
              </a:rPr>
              <a:t>ongoing assessment &amp; focused intervention two </a:t>
            </a:r>
            <a:r>
              <a:rPr lang="en-US" sz="4600" i="1" dirty="0">
                <a:latin typeface="Trebuchet MS" panose="020B0603020202020204" pitchFamily="34" charset="0"/>
              </a:rPr>
              <a:t>things will always happen:</a:t>
            </a:r>
          </a:p>
          <a:p>
            <a:pPr marL="914400" indent="-914400" algn="ctr" eaLnBrk="1" hangingPunct="1">
              <a:spcBef>
                <a:spcPts val="1800"/>
              </a:spcBef>
              <a:buAutoNum type="arabicPeriod"/>
              <a:defRPr/>
            </a:pPr>
            <a:r>
              <a:rPr lang="en-US" sz="4600" i="1" dirty="0">
                <a:latin typeface="Trebuchet MS" panose="020B0603020202020204" pitchFamily="34" charset="0"/>
              </a:rPr>
              <a:t>Mission will always drift!</a:t>
            </a:r>
          </a:p>
          <a:p>
            <a:pPr marL="914400" indent="-914400" algn="ctr" eaLnBrk="1" hangingPunct="1">
              <a:spcBef>
                <a:spcPts val="1800"/>
              </a:spcBef>
              <a:buAutoNum type="arabicPeriod"/>
              <a:defRPr/>
            </a:pPr>
            <a:r>
              <a:rPr lang="en-US" sz="4600" i="1" dirty="0">
                <a:latin typeface="Trebuchet MS" panose="020B0603020202020204" pitchFamily="34" charset="0"/>
              </a:rPr>
              <a:t>Vision will continually leak!</a:t>
            </a:r>
            <a:endParaRPr lang="en-US" sz="4600" dirty="0">
              <a:latin typeface="Trebuchet MS" panose="020B0603020202020204" pitchFamily="34" charset="0"/>
            </a:endParaRPr>
          </a:p>
        </p:txBody>
      </p:sp>
    </p:spTree>
    <p:extLst>
      <p:ext uri="{BB962C8B-B14F-4D97-AF65-F5344CB8AC3E}">
        <p14:creationId xmlns:p14="http://schemas.microsoft.com/office/powerpoint/2010/main" val="30835709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1" name="Rectangle 2"/>
          <p:cNvSpPr>
            <a:spLocks noGrp="1" noChangeArrowheads="1"/>
          </p:cNvSpPr>
          <p:nvPr>
            <p:ph type="title"/>
          </p:nvPr>
        </p:nvSpPr>
        <p:spPr>
          <a:xfrm>
            <a:off x="0" y="504961"/>
            <a:ext cx="12191999" cy="847725"/>
          </a:xfrm>
        </p:spPr>
        <p:txBody>
          <a:bodyPr>
            <a:noAutofit/>
          </a:bodyPr>
          <a:lstStyle/>
          <a:p>
            <a:pPr algn="ctr" eaLnBrk="1" hangingPunct="1"/>
            <a:r>
              <a:rPr lang="en-US" altLang="en-US" sz="5400" b="0" dirty="0">
                <a:effectLst>
                  <a:outerShdw blurRad="38100" dist="38100" dir="2700000" algn="tl">
                    <a:srgbClr val="000000">
                      <a:alpha val="43137"/>
                    </a:srgbClr>
                  </a:outerShdw>
                </a:effectLst>
                <a:latin typeface="Franklin Gothic Heavy" charset="0"/>
                <a:ea typeface="Franklin Gothic Heavy" charset="0"/>
                <a:cs typeface="Franklin Gothic Heavy" charset="0"/>
              </a:rPr>
              <a:t>LAW </a:t>
            </a:r>
            <a:r>
              <a:rPr lang="en-US" altLang="en-US" sz="5400" b="0" dirty="0" smtClean="0">
                <a:effectLst>
                  <a:outerShdw blurRad="38100" dist="38100" dir="2700000" algn="tl">
                    <a:srgbClr val="000000">
                      <a:alpha val="43137"/>
                    </a:srgbClr>
                  </a:outerShdw>
                </a:effectLst>
                <a:latin typeface="Franklin Gothic Heavy" charset="0"/>
                <a:ea typeface="Franklin Gothic Heavy" charset="0"/>
                <a:cs typeface="Franklin Gothic Heavy" charset="0"/>
              </a:rPr>
              <a:t>OF ORGANIZATIONAL </a:t>
            </a:r>
            <a:r>
              <a:rPr lang="en-US" altLang="en-US" sz="5400" b="0" dirty="0">
                <a:effectLst>
                  <a:outerShdw blurRad="38100" dist="38100" dir="2700000" algn="tl">
                    <a:srgbClr val="000000">
                      <a:alpha val="43137"/>
                    </a:srgbClr>
                  </a:outerShdw>
                </a:effectLst>
                <a:latin typeface="Franklin Gothic Heavy" charset="0"/>
                <a:ea typeface="Franklin Gothic Heavy" charset="0"/>
                <a:cs typeface="Franklin Gothic Heavy" charset="0"/>
              </a:rPr>
              <a:t>LIFE #2</a:t>
            </a:r>
          </a:p>
        </p:txBody>
      </p:sp>
      <p:sp>
        <p:nvSpPr>
          <p:cNvPr id="22" name="Text Box 4"/>
          <p:cNvSpPr txBox="1">
            <a:spLocks noChangeArrowheads="1"/>
          </p:cNvSpPr>
          <p:nvPr/>
        </p:nvSpPr>
        <p:spPr bwMode="auto">
          <a:xfrm>
            <a:off x="190499" y="2819400"/>
            <a:ext cx="118110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b="1" i="1" dirty="0">
                <a:latin typeface="Franklin Gothic Book" panose="020B0503020102020204" pitchFamily="34" charset="0"/>
              </a:rPr>
              <a:t>“The strongest force in an organization is not vision or strategy – </a:t>
            </a:r>
            <a:br>
              <a:rPr lang="en-US" sz="4400" b="1" i="1" dirty="0">
                <a:latin typeface="Franklin Gothic Book" panose="020B0503020102020204" pitchFamily="34" charset="0"/>
              </a:rPr>
            </a:br>
            <a:r>
              <a:rPr lang="en-US" sz="4400" b="1" i="1" dirty="0">
                <a:latin typeface="Franklin Gothic Book" panose="020B0503020102020204" pitchFamily="34" charset="0"/>
              </a:rPr>
              <a:t>it is the culture which holds all the other components.”	</a:t>
            </a:r>
          </a:p>
          <a:p>
            <a:pPr algn="r"/>
            <a:r>
              <a:rPr lang="en-US" sz="2800" b="1" i="1" dirty="0">
                <a:latin typeface="Franklin Gothic Book" panose="020B0503020102020204" pitchFamily="34" charset="0"/>
              </a:rPr>
              <a:t>Samuel Chand</a:t>
            </a:r>
            <a:endParaRPr lang="en-US" sz="2800" b="1" dirty="0">
              <a:latin typeface="Franklin Gothic Book" panose="020B0503020102020204" pitchFamily="34" charset="0"/>
            </a:endParaRPr>
          </a:p>
        </p:txBody>
      </p:sp>
    </p:spTree>
    <p:extLst>
      <p:ext uri="{BB962C8B-B14F-4D97-AF65-F5344CB8AC3E}">
        <p14:creationId xmlns:p14="http://schemas.microsoft.com/office/powerpoint/2010/main" val="24657989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1" name="Rectangle 2"/>
          <p:cNvSpPr>
            <a:spLocks noGrp="1" noChangeArrowheads="1"/>
          </p:cNvSpPr>
          <p:nvPr>
            <p:ph type="title"/>
          </p:nvPr>
        </p:nvSpPr>
        <p:spPr>
          <a:xfrm>
            <a:off x="0" y="504961"/>
            <a:ext cx="12191999" cy="847725"/>
          </a:xfrm>
        </p:spPr>
        <p:txBody>
          <a:bodyPr>
            <a:noAutofit/>
          </a:bodyPr>
          <a:lstStyle/>
          <a:p>
            <a:pPr algn="ctr" eaLnBrk="1" hangingPunct="1"/>
            <a:r>
              <a:rPr lang="en-US" altLang="en-US" sz="5400" b="0" dirty="0">
                <a:effectLst>
                  <a:outerShdw blurRad="38100" dist="38100" dir="2700000" algn="tl">
                    <a:srgbClr val="000000">
                      <a:alpha val="43137"/>
                    </a:srgbClr>
                  </a:outerShdw>
                </a:effectLst>
                <a:latin typeface="Franklin Gothic Heavy" charset="0"/>
                <a:ea typeface="Franklin Gothic Heavy" charset="0"/>
                <a:cs typeface="Franklin Gothic Heavy" charset="0"/>
              </a:rPr>
              <a:t>LAW </a:t>
            </a:r>
            <a:r>
              <a:rPr lang="en-US" altLang="en-US" sz="5400" b="0" dirty="0" smtClean="0">
                <a:effectLst>
                  <a:outerShdw blurRad="38100" dist="38100" dir="2700000" algn="tl">
                    <a:srgbClr val="000000">
                      <a:alpha val="43137"/>
                    </a:srgbClr>
                  </a:outerShdw>
                </a:effectLst>
                <a:latin typeface="Franklin Gothic Heavy" charset="0"/>
                <a:ea typeface="Franklin Gothic Heavy" charset="0"/>
                <a:cs typeface="Franklin Gothic Heavy" charset="0"/>
              </a:rPr>
              <a:t>OF ORGANIZATIONAL </a:t>
            </a:r>
            <a:r>
              <a:rPr lang="en-US" altLang="en-US" sz="5400" b="0" dirty="0">
                <a:effectLst>
                  <a:outerShdw blurRad="38100" dist="38100" dir="2700000" algn="tl">
                    <a:srgbClr val="000000">
                      <a:alpha val="43137"/>
                    </a:srgbClr>
                  </a:outerShdw>
                </a:effectLst>
                <a:latin typeface="Franklin Gothic Heavy" charset="0"/>
                <a:ea typeface="Franklin Gothic Heavy" charset="0"/>
                <a:cs typeface="Franklin Gothic Heavy" charset="0"/>
              </a:rPr>
              <a:t>LIFE #2</a:t>
            </a:r>
          </a:p>
        </p:txBody>
      </p:sp>
      <p:sp>
        <p:nvSpPr>
          <p:cNvPr id="22" name="Text Box 4"/>
          <p:cNvSpPr txBox="1">
            <a:spLocks noChangeArrowheads="1"/>
          </p:cNvSpPr>
          <p:nvPr/>
        </p:nvSpPr>
        <p:spPr bwMode="auto">
          <a:xfrm>
            <a:off x="26020" y="2209800"/>
            <a:ext cx="11811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b="1" i="1" dirty="0">
                <a:latin typeface="Franklin Gothic Book" panose="020B0503020102020204" pitchFamily="34" charset="0"/>
              </a:rPr>
              <a:t>“The fact is, culture eats strategy for lunch. You can have a good strategy in place, but if you don’t have the culture and the enabling systems, the [negative] culture of the organization will defeat the strategy.” </a:t>
            </a:r>
          </a:p>
          <a:p>
            <a:pPr algn="r"/>
            <a:r>
              <a:rPr lang="en-US" sz="2800" b="1" i="1" dirty="0">
                <a:latin typeface="Franklin Gothic Book" panose="020B0503020102020204" pitchFamily="34" charset="0"/>
              </a:rPr>
              <a:t>Dick Clark or Peter Drucker </a:t>
            </a:r>
            <a:endParaRPr lang="en-US" sz="2800" b="1" dirty="0">
              <a:latin typeface="Franklin Gothic Book" panose="020B0503020102020204" pitchFamily="34" charset="0"/>
            </a:endParaRPr>
          </a:p>
        </p:txBody>
      </p:sp>
    </p:spTree>
    <p:extLst>
      <p:ext uri="{BB962C8B-B14F-4D97-AF65-F5344CB8AC3E}">
        <p14:creationId xmlns:p14="http://schemas.microsoft.com/office/powerpoint/2010/main" val="25247847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14032" y="294968"/>
            <a:ext cx="7772400" cy="4601497"/>
          </a:xfrm>
        </p:spPr>
        <p:txBody>
          <a:bodyPr anchor="ctr" anchorCtr="1">
            <a:normAutofit/>
          </a:bodyPr>
          <a:lstStyle/>
          <a:p>
            <a:r>
              <a:rPr lang="en-US" sz="7200" b="0" u="sng" dirty="0">
                <a:latin typeface="Franklin Gothic Demi Cond" panose="020B0706030402020204" pitchFamily="34" charset="0"/>
              </a:rPr>
              <a:t>ASSUMPTIONS</a:t>
            </a:r>
          </a:p>
        </p:txBody>
      </p:sp>
    </p:spTree>
    <p:extLst>
      <p:ext uri="{BB962C8B-B14F-4D97-AF65-F5344CB8AC3E}">
        <p14:creationId xmlns:p14="http://schemas.microsoft.com/office/powerpoint/2010/main" val="264431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0" u="sng" dirty="0">
                <a:latin typeface="Franklin Gothic Demi Cond" panose="020B0706030402020204" pitchFamily="34" charset="0"/>
                <a:cs typeface="Californian FB"/>
              </a:rPr>
              <a:t>ASSUMPTIONS:</a:t>
            </a:r>
          </a:p>
        </p:txBody>
      </p:sp>
      <p:sp>
        <p:nvSpPr>
          <p:cNvPr id="3" name="Content Placeholder 2"/>
          <p:cNvSpPr>
            <a:spLocks noGrp="1"/>
          </p:cNvSpPr>
          <p:nvPr>
            <p:ph idx="1"/>
          </p:nvPr>
        </p:nvSpPr>
        <p:spPr>
          <a:xfrm>
            <a:off x="1219200" y="2438400"/>
            <a:ext cx="10363200" cy="3590113"/>
          </a:xfrm>
        </p:spPr>
        <p:txBody>
          <a:bodyPr anchor="t" anchorCtr="0">
            <a:normAutofit lnSpcReduction="10000"/>
          </a:bodyPr>
          <a:lstStyle/>
          <a:p>
            <a:pPr marL="0" indent="0" algn="ctr">
              <a:spcBef>
                <a:spcPts val="3168"/>
              </a:spcBef>
              <a:buNone/>
            </a:pPr>
            <a:r>
              <a:rPr lang="en-US" sz="5400" dirty="0">
                <a:latin typeface="Franklin Gothic Book" panose="020B0503020102020204" pitchFamily="34" charset="0"/>
                <a:cs typeface="Californian FB"/>
              </a:rPr>
              <a:t>That which is healthy </a:t>
            </a:r>
            <a:br>
              <a:rPr lang="en-US" sz="5400" dirty="0">
                <a:latin typeface="Franklin Gothic Book" panose="020B0503020102020204" pitchFamily="34" charset="0"/>
                <a:cs typeface="Californian FB"/>
              </a:rPr>
            </a:br>
            <a:r>
              <a:rPr lang="en-US" sz="5400" b="1" i="1" u="sng" dirty="0">
                <a:latin typeface="Franklin Gothic Book" panose="020B0503020102020204" pitchFamily="34" charset="0"/>
                <a:cs typeface="Californian FB"/>
              </a:rPr>
              <a:t>Grows</a:t>
            </a:r>
            <a:r>
              <a:rPr lang="en-US" sz="5400" dirty="0">
                <a:latin typeface="Franklin Gothic Book" panose="020B0503020102020204" pitchFamily="34" charset="0"/>
                <a:cs typeface="Californian FB"/>
              </a:rPr>
              <a:t> and </a:t>
            </a:r>
            <a:r>
              <a:rPr lang="en-US" sz="5400" b="1" i="1" u="sng" dirty="0">
                <a:latin typeface="Franklin Gothic Book" panose="020B0503020102020204" pitchFamily="34" charset="0"/>
                <a:cs typeface="Californian FB"/>
              </a:rPr>
              <a:t>Reproduces</a:t>
            </a:r>
          </a:p>
          <a:p>
            <a:pPr marL="0" indent="0" algn="ctr">
              <a:spcBef>
                <a:spcPts val="3624"/>
              </a:spcBef>
              <a:buNone/>
            </a:pPr>
            <a:r>
              <a:rPr lang="en-US" sz="2800" dirty="0">
                <a:latin typeface="Franklin Gothic Book" panose="020B0503020102020204" pitchFamily="34" charset="0"/>
              </a:rPr>
              <a:t>“So neither he who plants nor he who waters is anything,</a:t>
            </a:r>
            <a:br>
              <a:rPr lang="en-US" sz="2800" dirty="0">
                <a:latin typeface="Franklin Gothic Book" panose="020B0503020102020204" pitchFamily="34" charset="0"/>
              </a:rPr>
            </a:br>
            <a:r>
              <a:rPr lang="en-US" b="1" dirty="0">
                <a:solidFill>
                  <a:schemeClr val="tx1"/>
                </a:solidFill>
                <a:latin typeface="Franklin Gothic Book" panose="020B0503020102020204" pitchFamily="34" charset="0"/>
              </a:rPr>
              <a:t>but only God, who makes things grow. </a:t>
            </a:r>
            <a:r>
              <a:rPr lang="en-US" baseline="30000" dirty="0">
                <a:solidFill>
                  <a:schemeClr val="tx1"/>
                </a:solidFill>
                <a:latin typeface="Franklin Gothic Book" panose="020B0503020102020204" pitchFamily="34" charset="0"/>
              </a:rPr>
              <a:t> </a:t>
            </a:r>
            <a:br>
              <a:rPr lang="en-US" baseline="30000" dirty="0">
                <a:solidFill>
                  <a:schemeClr val="tx1"/>
                </a:solidFill>
                <a:latin typeface="Franklin Gothic Book" panose="020B0503020102020204" pitchFamily="34" charset="0"/>
              </a:rPr>
            </a:br>
            <a:r>
              <a:rPr lang="en-US" dirty="0">
                <a:solidFill>
                  <a:schemeClr val="tx1"/>
                </a:solidFill>
                <a:latin typeface="Franklin Gothic Book" panose="020B0503020102020204" pitchFamily="34" charset="0"/>
              </a:rPr>
              <a:t>…</a:t>
            </a:r>
            <a:r>
              <a:rPr lang="en-US" b="1" dirty="0">
                <a:solidFill>
                  <a:schemeClr val="tx1"/>
                </a:solidFill>
                <a:latin typeface="Franklin Gothic Book" panose="020B0503020102020204" pitchFamily="34" charset="0"/>
              </a:rPr>
              <a:t>I laid a foundation as an expert builder</a:t>
            </a:r>
            <a:r>
              <a:rPr lang="en-US" dirty="0">
                <a:solidFill>
                  <a:schemeClr val="tx1"/>
                </a:solidFill>
                <a:latin typeface="Franklin Gothic Book" panose="020B0503020102020204" pitchFamily="34" charset="0"/>
              </a:rPr>
              <a:t>…</a:t>
            </a:r>
            <a:r>
              <a:rPr lang="en-US" sz="2800" dirty="0">
                <a:latin typeface="Franklin Gothic Book" panose="020B0503020102020204" pitchFamily="34" charset="0"/>
              </a:rPr>
              <a:t>” </a:t>
            </a:r>
          </a:p>
          <a:p>
            <a:pPr marL="0" indent="0">
              <a:spcBef>
                <a:spcPts val="0"/>
              </a:spcBef>
              <a:buNone/>
              <a:tabLst>
                <a:tab pos="6632310" algn="l"/>
              </a:tabLst>
            </a:pPr>
            <a:r>
              <a:rPr lang="en-US" sz="2000" dirty="0">
                <a:latin typeface="Franklin Gothic Book" panose="020B0503020102020204" pitchFamily="34" charset="0"/>
              </a:rPr>
              <a:t>	1 </a:t>
            </a:r>
            <a:r>
              <a:rPr lang="en-US" sz="2000" dirty="0" err="1">
                <a:latin typeface="Franklin Gothic Book" panose="020B0503020102020204" pitchFamily="34" charset="0"/>
              </a:rPr>
              <a:t>Cor</a:t>
            </a:r>
            <a:r>
              <a:rPr lang="en-US" sz="2000" dirty="0">
                <a:latin typeface="Franklin Gothic Book" panose="020B0503020102020204" pitchFamily="34" charset="0"/>
              </a:rPr>
              <a:t> 3:5–15</a:t>
            </a:r>
            <a:endParaRPr lang="en-US" sz="2000" u="sng" dirty="0">
              <a:latin typeface="Franklin Gothic Book" panose="020B0503020102020204" pitchFamily="34" charset="0"/>
              <a:cs typeface="Californian FB"/>
            </a:endParaRPr>
          </a:p>
        </p:txBody>
      </p:sp>
    </p:spTree>
    <p:extLst>
      <p:ext uri="{BB962C8B-B14F-4D97-AF65-F5344CB8AC3E}">
        <p14:creationId xmlns:p14="http://schemas.microsoft.com/office/powerpoint/2010/main" val="11762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0" u="sng" dirty="0">
                <a:solidFill>
                  <a:schemeClr val="tx1"/>
                </a:solidFill>
                <a:latin typeface="Franklin Gothic Demi Cond" panose="020B0706030402020204" pitchFamily="34" charset="0"/>
                <a:cs typeface="Californian FB"/>
              </a:rPr>
              <a:t>ASSUMPTIONS:</a:t>
            </a:r>
          </a:p>
        </p:txBody>
      </p:sp>
      <p:sp>
        <p:nvSpPr>
          <p:cNvPr id="3" name="Content Placeholder 2"/>
          <p:cNvSpPr>
            <a:spLocks noGrp="1"/>
          </p:cNvSpPr>
          <p:nvPr>
            <p:ph idx="1"/>
          </p:nvPr>
        </p:nvSpPr>
        <p:spPr>
          <a:xfrm>
            <a:off x="1752600" y="2274437"/>
            <a:ext cx="8686800" cy="4372432"/>
          </a:xfrm>
        </p:spPr>
        <p:txBody>
          <a:bodyPr anchor="t" anchorCtr="1">
            <a:normAutofit fontScale="92500" lnSpcReduction="20000"/>
          </a:bodyPr>
          <a:lstStyle/>
          <a:p>
            <a:pPr marL="0" indent="0" algn="ctr">
              <a:spcBef>
                <a:spcPts val="3000"/>
              </a:spcBef>
              <a:buNone/>
            </a:pPr>
            <a:r>
              <a:rPr lang="en-US" sz="5800" dirty="0">
                <a:latin typeface="Franklin Gothic Book" panose="020B0503020102020204" pitchFamily="34" charset="0"/>
                <a:cs typeface="Californian FB"/>
              </a:rPr>
              <a:t>Jesus Christ did not establish the church for Christians, </a:t>
            </a:r>
            <a:br>
              <a:rPr lang="en-US" sz="5800" dirty="0">
                <a:latin typeface="Franklin Gothic Book" panose="020B0503020102020204" pitchFamily="34" charset="0"/>
                <a:cs typeface="Californian FB"/>
              </a:rPr>
            </a:br>
            <a:r>
              <a:rPr lang="en-US" sz="5800" b="1" u="sng" dirty="0">
                <a:latin typeface="Franklin Gothic Book" panose="020B0503020102020204" pitchFamily="34" charset="0"/>
                <a:cs typeface="Californian FB"/>
              </a:rPr>
              <a:t>but to mobilize Christians to reach people apart from God</a:t>
            </a:r>
          </a:p>
          <a:p>
            <a:pPr marL="0" indent="0" algn="ctr">
              <a:lnSpc>
                <a:spcPct val="110000"/>
              </a:lnSpc>
              <a:spcBef>
                <a:spcPts val="2400"/>
              </a:spcBef>
              <a:buNone/>
            </a:pPr>
            <a:r>
              <a:rPr lang="en-US" sz="2600" dirty="0">
                <a:latin typeface="Franklin Gothic Book" panose="020B0503020102020204" pitchFamily="34" charset="0"/>
              </a:rPr>
              <a:t>“… on this rock </a:t>
            </a:r>
            <a:r>
              <a:rPr lang="en-US" sz="2600" b="1" dirty="0">
                <a:latin typeface="Franklin Gothic Book" panose="020B0503020102020204" pitchFamily="34" charset="0"/>
              </a:rPr>
              <a:t>I will build my church</a:t>
            </a:r>
            <a:r>
              <a:rPr lang="en-US" sz="2600" dirty="0">
                <a:latin typeface="Franklin Gothic Book" panose="020B0503020102020204" pitchFamily="34" charset="0"/>
              </a:rPr>
              <a:t>, </a:t>
            </a:r>
            <a:br>
              <a:rPr lang="en-US" sz="2600" dirty="0">
                <a:latin typeface="Franklin Gothic Book" panose="020B0503020102020204" pitchFamily="34" charset="0"/>
              </a:rPr>
            </a:br>
            <a:r>
              <a:rPr lang="en-US" sz="2600" b="1" dirty="0">
                <a:latin typeface="Franklin Gothic Book" panose="020B0503020102020204" pitchFamily="34" charset="0"/>
              </a:rPr>
              <a:t>and the gates of Hades will not overcome it.</a:t>
            </a:r>
            <a:r>
              <a:rPr lang="en-US" sz="2600" dirty="0">
                <a:latin typeface="Franklin Gothic Book" panose="020B0503020102020204" pitchFamily="34" charset="0"/>
              </a:rPr>
              <a:t>” </a:t>
            </a:r>
          </a:p>
          <a:p>
            <a:pPr marL="0" indent="0">
              <a:lnSpc>
                <a:spcPct val="110000"/>
              </a:lnSpc>
              <a:spcBef>
                <a:spcPts val="0"/>
              </a:spcBef>
              <a:buNone/>
              <a:tabLst>
                <a:tab pos="5879864" algn="l"/>
              </a:tabLst>
            </a:pPr>
            <a:r>
              <a:rPr lang="en-US" sz="2000" dirty="0">
                <a:latin typeface="Franklin Gothic Book" panose="020B0503020102020204" pitchFamily="34" charset="0"/>
              </a:rPr>
              <a:t>	</a:t>
            </a:r>
            <a:r>
              <a:rPr lang="en-US" sz="2200" dirty="0">
                <a:latin typeface="Franklin Gothic Book" panose="020B0503020102020204" pitchFamily="34" charset="0"/>
              </a:rPr>
              <a:t>Matt.16:18</a:t>
            </a:r>
            <a:endParaRPr lang="en-US" sz="2200" b="1" u="sng" dirty="0">
              <a:latin typeface="Franklin Gothic Book" panose="020B0503020102020204" pitchFamily="34" charset="0"/>
              <a:cs typeface="Californian FB"/>
            </a:endParaRPr>
          </a:p>
        </p:txBody>
      </p:sp>
    </p:spTree>
    <p:extLst>
      <p:ext uri="{BB962C8B-B14F-4D97-AF65-F5344CB8AC3E}">
        <p14:creationId xmlns:p14="http://schemas.microsoft.com/office/powerpoint/2010/main" val="24507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xEl>
                                              <p:pRg st="1" end="1"/>
                                            </p:txEl>
                                          </p:spTgt>
                                        </p:tgtEl>
                                      </p:cBhvr>
                                    </p:animEffect>
                                    <p:set>
                                      <p:cBhvr>
                                        <p:cTn id="1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0" u="sng" dirty="0">
                <a:solidFill>
                  <a:schemeClr val="tx1"/>
                </a:solidFill>
                <a:latin typeface="Franklin Gothic Demi Cond" panose="020B0706030402020204" pitchFamily="34" charset="0"/>
                <a:cs typeface="Californian FB"/>
              </a:rPr>
              <a:t>ASSUMPTIONS:</a:t>
            </a:r>
          </a:p>
        </p:txBody>
      </p:sp>
      <p:sp>
        <p:nvSpPr>
          <p:cNvPr id="3" name="Content Placeholder 2"/>
          <p:cNvSpPr>
            <a:spLocks noGrp="1"/>
          </p:cNvSpPr>
          <p:nvPr>
            <p:ph idx="1"/>
          </p:nvPr>
        </p:nvSpPr>
        <p:spPr>
          <a:xfrm>
            <a:off x="1575973" y="2514600"/>
            <a:ext cx="9040054" cy="3519031"/>
          </a:xfrm>
        </p:spPr>
        <p:txBody>
          <a:bodyPr anchor="ctr" anchorCtr="1">
            <a:normAutofit/>
          </a:bodyPr>
          <a:lstStyle/>
          <a:p>
            <a:pPr marL="0" indent="0" algn="ctr">
              <a:spcBef>
                <a:spcPts val="3168"/>
              </a:spcBef>
              <a:buNone/>
            </a:pPr>
            <a:r>
              <a:rPr lang="en-US" sz="5400" dirty="0">
                <a:latin typeface="Franklin Gothic Book" panose="020B0503020102020204" pitchFamily="34" charset="0"/>
                <a:cs typeface="Californian FB"/>
              </a:rPr>
              <a:t>The Gospel never changes but</a:t>
            </a:r>
            <a:br>
              <a:rPr lang="en-US" sz="5400" dirty="0">
                <a:latin typeface="Franklin Gothic Book" panose="020B0503020102020204" pitchFamily="34" charset="0"/>
                <a:cs typeface="Californian FB"/>
              </a:rPr>
            </a:br>
            <a:r>
              <a:rPr lang="en-US" sz="5400" b="1" u="sng" dirty="0">
                <a:latin typeface="Franklin Gothic Book" panose="020B0503020102020204" pitchFamily="34" charset="0"/>
                <a:cs typeface="Californian FB"/>
              </a:rPr>
              <a:t>the church &amp; region must </a:t>
            </a:r>
            <a:br>
              <a:rPr lang="en-US" sz="5400" b="1" u="sng" dirty="0">
                <a:latin typeface="Franklin Gothic Book" panose="020B0503020102020204" pitchFamily="34" charset="0"/>
                <a:cs typeface="Californian FB"/>
              </a:rPr>
            </a:br>
            <a:r>
              <a:rPr lang="en-US" sz="5400" b="1" u="sng" dirty="0">
                <a:latin typeface="Franklin Gothic Book" panose="020B0503020102020204" pitchFamily="34" charset="0"/>
                <a:cs typeface="Californian FB"/>
              </a:rPr>
              <a:t>change constantly </a:t>
            </a:r>
          </a:p>
        </p:txBody>
      </p:sp>
    </p:spTree>
    <p:extLst>
      <p:ext uri="{BB962C8B-B14F-4D97-AF65-F5344CB8AC3E}">
        <p14:creationId xmlns:p14="http://schemas.microsoft.com/office/powerpoint/2010/main" val="1443627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5&quot;/&gt;&lt;property id=&quot;20307&quot; value=&quot;26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12646</TotalTime>
  <Words>1731</Words>
  <Application>Microsoft Macintosh PowerPoint</Application>
  <PresentationFormat>Widescreen</PresentationFormat>
  <Paragraphs>191</Paragraphs>
  <Slides>24</Slides>
  <Notes>19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Arial Narrow</vt:lpstr>
      <vt:lpstr>Calibri</vt:lpstr>
      <vt:lpstr>Californian FB</vt:lpstr>
      <vt:lpstr>Century Gothic</vt:lpstr>
      <vt:lpstr>Franklin Gothic Book</vt:lpstr>
      <vt:lpstr>Franklin Gothic Demi Cond</vt:lpstr>
      <vt:lpstr>Franklin Gothic Heavy</vt:lpstr>
      <vt:lpstr>Mangal</vt:lpstr>
      <vt:lpstr>ＭＳ Ｐゴシック</vt:lpstr>
      <vt:lpstr>ＭＳ ゴシック</vt:lpstr>
      <vt:lpstr>Trebuchet MS</vt:lpstr>
      <vt:lpstr>Verdana</vt:lpstr>
      <vt:lpstr>Wingdings 2</vt:lpstr>
      <vt:lpstr>Arial</vt:lpstr>
      <vt:lpstr>Quotable</vt:lpstr>
      <vt:lpstr>PowerPoint Presentation</vt:lpstr>
      <vt:lpstr>Men from Issachar… understood the times  and knew what Israel should do … 1 Chronicles 12:32</vt:lpstr>
      <vt:lpstr>LAW OF ORGANIZATIONAL LIFE #1</vt:lpstr>
      <vt:lpstr>LAW OF ORGANIZATIONAL LIFE #2</vt:lpstr>
      <vt:lpstr>LAW OF ORGANIZATIONAL LIFE #2</vt:lpstr>
      <vt:lpstr>ASSUMPTIONS</vt:lpstr>
      <vt:lpstr>ASSUMPTIONS:</vt:lpstr>
      <vt:lpstr>ASSUMPTIONS:</vt:lpstr>
      <vt:lpstr>ASSUMPTIONS:</vt:lpstr>
      <vt:lpstr>ASSUMPTIONS:</vt:lpstr>
      <vt:lpstr>Three Characteristics of Healthy Organizations</vt:lpstr>
      <vt:lpstr>Three Characteristics of Healthy Organizations</vt:lpstr>
      <vt:lpstr>Three Characteristics of Healthy Organizations</vt:lpstr>
      <vt:lpstr>DISCIPLESHIP</vt:lpstr>
      <vt:lpstr>KINGDOM CONCEPT Church Unique – Will Mancini</vt:lpstr>
      <vt:lpstr>Three Characteristics of Healthy Organization</vt:lpstr>
      <vt:lpstr>Two Models of Church</vt:lpstr>
      <vt:lpstr>PowerPoint Presentation</vt:lpstr>
      <vt:lpstr>PowerPoint Presentation</vt:lpstr>
      <vt:lpstr>PowerPoint Presentation</vt:lpstr>
      <vt:lpstr>ASSESSING ORGANIZATIONAL HEALTH OF A REGION</vt:lpstr>
      <vt:lpstr>ASSESSING ORGANIZATIONAL HEALTH OF A REGION</vt:lpstr>
      <vt:lpstr>ASSESSING ORGANIZATIONAL HEALTH OF A REGION</vt:lpstr>
      <vt:lpstr>Resources</vt:lpstr>
    </vt:vector>
  </TitlesOfParts>
  <Company>Southwest CBA</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 Eymann</dc:creator>
  <cp:lastModifiedBy>Assistant - RMCN</cp:lastModifiedBy>
  <cp:revision>105</cp:revision>
  <dcterms:created xsi:type="dcterms:W3CDTF">2010-03-10T18:18:22Z</dcterms:created>
  <dcterms:modified xsi:type="dcterms:W3CDTF">2017-04-28T02:13:07Z</dcterms:modified>
</cp:coreProperties>
</file>